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2"/>
  </p:notesMasterIdLst>
  <p:sldIdLst>
    <p:sldId id="256" r:id="rId2"/>
    <p:sldId id="278" r:id="rId3"/>
    <p:sldId id="290" r:id="rId4"/>
    <p:sldId id="288" r:id="rId5"/>
    <p:sldId id="291" r:id="rId6"/>
    <p:sldId id="257" r:id="rId7"/>
    <p:sldId id="274" r:id="rId8"/>
    <p:sldId id="265" r:id="rId9"/>
    <p:sldId id="276" r:id="rId10"/>
    <p:sldId id="261" r:id="rId11"/>
    <p:sldId id="262" r:id="rId12"/>
    <p:sldId id="263" r:id="rId13"/>
    <p:sldId id="264" r:id="rId14"/>
    <p:sldId id="292" r:id="rId15"/>
    <p:sldId id="266" r:id="rId16"/>
    <p:sldId id="294" r:id="rId17"/>
    <p:sldId id="270" r:id="rId18"/>
    <p:sldId id="267" r:id="rId19"/>
    <p:sldId id="268" r:id="rId20"/>
    <p:sldId id="269" r:id="rId21"/>
    <p:sldId id="281" r:id="rId22"/>
    <p:sldId id="258" r:id="rId23"/>
    <p:sldId id="259" r:id="rId24"/>
    <p:sldId id="282" r:id="rId25"/>
    <p:sldId id="284" r:id="rId26"/>
    <p:sldId id="285" r:id="rId27"/>
    <p:sldId id="279" r:id="rId28"/>
    <p:sldId id="293" r:id="rId29"/>
    <p:sldId id="361" r:id="rId30"/>
    <p:sldId id="287"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James Baker" initials="RJB" lastIdx="15" clrIdx="0">
    <p:extLst>
      <p:ext uri="{19B8F6BF-5375-455C-9EA6-DF929625EA0E}">
        <p15:presenceInfo xmlns:p15="http://schemas.microsoft.com/office/powerpoint/2012/main" userId="Robert James Baker" providerId="None"/>
      </p:ext>
    </p:extLst>
  </p:cmAuthor>
  <p:cmAuthor id="2" name="Anne Marie Farrell" initials="AMF" lastIdx="16" clrIdx="1">
    <p:extLst>
      <p:ext uri="{19B8F6BF-5375-455C-9EA6-DF929625EA0E}">
        <p15:presenceInfo xmlns:p15="http://schemas.microsoft.com/office/powerpoint/2012/main" userId="S::FARREA25@tcd.ie::5bb24efa-5e96-43ae-9b53-943c16e864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2" autoAdjust="0"/>
    <p:restoredTop sz="94660"/>
  </p:normalViewPr>
  <p:slideViewPr>
    <p:cSldViewPr snapToGrid="0">
      <p:cViewPr varScale="1">
        <p:scale>
          <a:sx n="63" d="100"/>
          <a:sy n="63" d="100"/>
        </p:scale>
        <p:origin x="124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Marie Farrell" userId="5bb24efa-5e96-43ae-9b53-943c16e864d5" providerId="ADAL" clId="{0B739674-CC0D-48B7-A4CD-644A52B72CEC}"/>
    <pc:docChg chg="modSld">
      <pc:chgData name="Anne Marie Farrell" userId="5bb24efa-5e96-43ae-9b53-943c16e864d5" providerId="ADAL" clId="{0B739674-CC0D-48B7-A4CD-644A52B72CEC}" dt="2021-09-23T09:50:21.422" v="8" actId="20577"/>
      <pc:docMkLst>
        <pc:docMk/>
      </pc:docMkLst>
      <pc:sldChg chg="modSp mod">
        <pc:chgData name="Anne Marie Farrell" userId="5bb24efa-5e96-43ae-9b53-943c16e864d5" providerId="ADAL" clId="{0B739674-CC0D-48B7-A4CD-644A52B72CEC}" dt="2021-09-23T09:50:21.422" v="8" actId="20577"/>
        <pc:sldMkLst>
          <pc:docMk/>
          <pc:sldMk cId="2472725957" sldId="291"/>
        </pc:sldMkLst>
        <pc:spChg chg="mod">
          <ac:chgData name="Anne Marie Farrell" userId="5bb24efa-5e96-43ae-9b53-943c16e864d5" providerId="ADAL" clId="{0B739674-CC0D-48B7-A4CD-644A52B72CEC}" dt="2021-09-23T09:50:21.422" v="8" actId="20577"/>
          <ac:spMkLst>
            <pc:docMk/>
            <pc:sldMk cId="2472725957" sldId="291"/>
            <ac:spMk id="9" creationId="{FCCEF811-ABE4-45C4-AE64-1724CBAA5C5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07F0B-CD55-400D-884C-DE0AC606814F}" type="datetimeFigureOut">
              <a:rPr lang="en-IE" smtClean="0"/>
              <a:t>22/09/2021</a:t>
            </a:fld>
            <a:endParaRPr lang="en-I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D14B4-B91F-4F17-BA28-DFF802090EF9}" type="slidenum">
              <a:rPr lang="en-IE" smtClean="0"/>
              <a:t>‹#›</a:t>
            </a:fld>
            <a:endParaRPr lang="en-IE"/>
          </a:p>
        </p:txBody>
      </p:sp>
    </p:spTree>
    <p:extLst>
      <p:ext uri="{BB962C8B-B14F-4D97-AF65-F5344CB8AC3E}">
        <p14:creationId xmlns:p14="http://schemas.microsoft.com/office/powerpoint/2010/main" val="1739464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altLang="en-US">
              <a:ea typeface="ＭＳ Ｐゴシック" panose="020B0600070205080204" pitchFamily="34" charset="-128"/>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5076EFA-EF85-49B4-B4E7-46594E82A64A}" type="slidenum">
              <a:rPr lang="en-US" altLang="en-US" smtClean="0">
                <a:solidFill>
                  <a:schemeClr val="bg1"/>
                </a:solidFill>
                <a:latin typeface="Arial" panose="020B0604020202020204" pitchFamily="34" charset="0"/>
              </a:rPr>
              <a:pPr>
                <a:spcBef>
                  <a:spcPct val="0"/>
                </a:spcBef>
              </a:pPr>
              <a:t>22</a:t>
            </a:fld>
            <a:endParaRPr lang="en-US" altLang="en-US">
              <a:solidFill>
                <a:schemeClr val="bg1"/>
              </a:solidFill>
              <a:latin typeface="Arial" panose="020B0604020202020204" pitchFamily="34" charset="0"/>
            </a:endParaRPr>
          </a:p>
        </p:txBody>
      </p:sp>
    </p:spTree>
    <p:extLst>
      <p:ext uri="{BB962C8B-B14F-4D97-AF65-F5344CB8AC3E}">
        <p14:creationId xmlns:p14="http://schemas.microsoft.com/office/powerpoint/2010/main" val="2050856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altLang="en-US">
              <a:ea typeface="ＭＳ Ｐゴシック" panose="020B0600070205080204" pitchFamily="34" charset="-128"/>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6E98137-2DC4-4EFF-B4EA-C620A53A1245}" type="slidenum">
              <a:rPr lang="en-US" altLang="en-US" smtClean="0">
                <a:solidFill>
                  <a:schemeClr val="bg1"/>
                </a:solidFill>
                <a:latin typeface="Arial" panose="020B0604020202020204" pitchFamily="34" charset="0"/>
              </a:rPr>
              <a:pPr>
                <a:spcBef>
                  <a:spcPct val="0"/>
                </a:spcBef>
              </a:pPr>
              <a:t>23</a:t>
            </a:fld>
            <a:endParaRPr lang="en-US" altLang="en-US">
              <a:solidFill>
                <a:schemeClr val="bg1"/>
              </a:solidFill>
              <a:latin typeface="Arial" panose="020B0604020202020204" pitchFamily="34" charset="0"/>
            </a:endParaRPr>
          </a:p>
        </p:txBody>
      </p:sp>
    </p:spTree>
    <p:extLst>
      <p:ext uri="{BB962C8B-B14F-4D97-AF65-F5344CB8AC3E}">
        <p14:creationId xmlns:p14="http://schemas.microsoft.com/office/powerpoint/2010/main" val="3112512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130C3C1-2DC8-4681-9C23-ACDB03C0A533}" type="slidenum">
              <a:rPr lang="en-US" altLang="en-US" smtClean="0">
                <a:solidFill>
                  <a:schemeClr val="bg1"/>
                </a:solidFill>
                <a:latin typeface="Arial" panose="020B0604020202020204" pitchFamily="34" charset="0"/>
              </a:rPr>
              <a:pPr>
                <a:spcBef>
                  <a:spcPct val="0"/>
                </a:spcBef>
              </a:pPr>
              <a:t>30</a:t>
            </a:fld>
            <a:endParaRPr lang="en-US" altLang="en-US">
              <a:solidFill>
                <a:schemeClr val="bg1"/>
              </a:solidFill>
              <a:latin typeface="Arial" panose="020B0604020202020204" pitchFamily="34" charset="0"/>
            </a:endParaRPr>
          </a:p>
        </p:txBody>
      </p:sp>
    </p:spTree>
    <p:extLst>
      <p:ext uri="{BB962C8B-B14F-4D97-AF65-F5344CB8AC3E}">
        <p14:creationId xmlns:p14="http://schemas.microsoft.com/office/powerpoint/2010/main" val="2734712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C32A1C-37A6-47AD-9AC1-5B8886F8CF91}" type="datetimeFigureOut">
              <a:rPr lang="en-IE" smtClean="0"/>
              <a:t>22/09/2021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32E16A4-1A1A-4432-B950-A7CCEAF35E51}" type="slidenum">
              <a:rPr lang="en-IE" smtClean="0"/>
              <a:t>‹#›</a:t>
            </a:fld>
            <a:endParaRPr lang="en-IE"/>
          </a:p>
        </p:txBody>
      </p:sp>
    </p:spTree>
    <p:extLst>
      <p:ext uri="{BB962C8B-B14F-4D97-AF65-F5344CB8AC3E}">
        <p14:creationId xmlns:p14="http://schemas.microsoft.com/office/powerpoint/2010/main" val="129928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C32A1C-37A6-47AD-9AC1-5B8886F8CF91}" type="datetimeFigureOut">
              <a:rPr lang="en-IE" smtClean="0"/>
              <a:t>22/09/2021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32E16A4-1A1A-4432-B950-A7CCEAF35E51}" type="slidenum">
              <a:rPr lang="en-IE" smtClean="0"/>
              <a:t>‹#›</a:t>
            </a:fld>
            <a:endParaRPr lang="en-IE"/>
          </a:p>
        </p:txBody>
      </p:sp>
    </p:spTree>
    <p:extLst>
      <p:ext uri="{BB962C8B-B14F-4D97-AF65-F5344CB8AC3E}">
        <p14:creationId xmlns:p14="http://schemas.microsoft.com/office/powerpoint/2010/main" val="2446983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C32A1C-37A6-47AD-9AC1-5B8886F8CF91}" type="datetimeFigureOut">
              <a:rPr lang="en-IE" smtClean="0"/>
              <a:t>22/09/2021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32E16A4-1A1A-4432-B950-A7CCEAF35E51}" type="slidenum">
              <a:rPr lang="en-IE" smtClean="0"/>
              <a:t>‹#›</a:t>
            </a:fld>
            <a:endParaRPr lang="en-IE"/>
          </a:p>
        </p:txBody>
      </p:sp>
    </p:spTree>
    <p:extLst>
      <p:ext uri="{BB962C8B-B14F-4D97-AF65-F5344CB8AC3E}">
        <p14:creationId xmlns:p14="http://schemas.microsoft.com/office/powerpoint/2010/main" val="2999938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C32A1C-37A6-47AD-9AC1-5B8886F8CF91}" type="datetimeFigureOut">
              <a:rPr lang="en-IE" smtClean="0"/>
              <a:t>22/09/2021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32E16A4-1A1A-4432-B950-A7CCEAF35E51}" type="slidenum">
              <a:rPr lang="en-IE" smtClean="0"/>
              <a:t>‹#›</a:t>
            </a:fld>
            <a:endParaRPr lang="en-IE"/>
          </a:p>
        </p:txBody>
      </p:sp>
    </p:spTree>
    <p:extLst>
      <p:ext uri="{BB962C8B-B14F-4D97-AF65-F5344CB8AC3E}">
        <p14:creationId xmlns:p14="http://schemas.microsoft.com/office/powerpoint/2010/main" val="4075924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C32A1C-37A6-47AD-9AC1-5B8886F8CF91}" type="datetimeFigureOut">
              <a:rPr lang="en-IE" smtClean="0"/>
              <a:t>22/09/2021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32E16A4-1A1A-4432-B950-A7CCEAF35E51}" type="slidenum">
              <a:rPr lang="en-IE" smtClean="0"/>
              <a:t>‹#›</a:t>
            </a:fld>
            <a:endParaRPr lang="en-IE"/>
          </a:p>
        </p:txBody>
      </p:sp>
    </p:spTree>
    <p:extLst>
      <p:ext uri="{BB962C8B-B14F-4D97-AF65-F5344CB8AC3E}">
        <p14:creationId xmlns:p14="http://schemas.microsoft.com/office/powerpoint/2010/main" val="3558833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C32A1C-37A6-47AD-9AC1-5B8886F8CF91}" type="datetimeFigureOut">
              <a:rPr lang="en-IE" smtClean="0"/>
              <a:t>22/09/2021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132E16A4-1A1A-4432-B950-A7CCEAF35E51}" type="slidenum">
              <a:rPr lang="en-IE" smtClean="0"/>
              <a:t>‹#›</a:t>
            </a:fld>
            <a:endParaRPr lang="en-IE"/>
          </a:p>
        </p:txBody>
      </p:sp>
    </p:spTree>
    <p:extLst>
      <p:ext uri="{BB962C8B-B14F-4D97-AF65-F5344CB8AC3E}">
        <p14:creationId xmlns:p14="http://schemas.microsoft.com/office/powerpoint/2010/main" val="3293958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C32A1C-37A6-47AD-9AC1-5B8886F8CF91}" type="datetimeFigureOut">
              <a:rPr lang="en-IE" smtClean="0"/>
              <a:t>22/09/2021</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132E16A4-1A1A-4432-B950-A7CCEAF35E51}" type="slidenum">
              <a:rPr lang="en-IE" smtClean="0"/>
              <a:t>‹#›</a:t>
            </a:fld>
            <a:endParaRPr lang="en-IE"/>
          </a:p>
        </p:txBody>
      </p:sp>
    </p:spTree>
    <p:extLst>
      <p:ext uri="{BB962C8B-B14F-4D97-AF65-F5344CB8AC3E}">
        <p14:creationId xmlns:p14="http://schemas.microsoft.com/office/powerpoint/2010/main" val="2956582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C32A1C-37A6-47AD-9AC1-5B8886F8CF91}" type="datetimeFigureOut">
              <a:rPr lang="en-IE" smtClean="0"/>
              <a:t>22/09/2021</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132E16A4-1A1A-4432-B950-A7CCEAF35E51}" type="slidenum">
              <a:rPr lang="en-IE" smtClean="0"/>
              <a:t>‹#›</a:t>
            </a:fld>
            <a:endParaRPr lang="en-IE"/>
          </a:p>
        </p:txBody>
      </p:sp>
    </p:spTree>
    <p:extLst>
      <p:ext uri="{BB962C8B-B14F-4D97-AF65-F5344CB8AC3E}">
        <p14:creationId xmlns:p14="http://schemas.microsoft.com/office/powerpoint/2010/main" val="2878277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32A1C-37A6-47AD-9AC1-5B8886F8CF91}" type="datetimeFigureOut">
              <a:rPr lang="en-IE" smtClean="0"/>
              <a:t>22/09/2021</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132E16A4-1A1A-4432-B950-A7CCEAF35E51}" type="slidenum">
              <a:rPr lang="en-IE" smtClean="0"/>
              <a:t>‹#›</a:t>
            </a:fld>
            <a:endParaRPr lang="en-IE"/>
          </a:p>
        </p:txBody>
      </p:sp>
    </p:spTree>
    <p:extLst>
      <p:ext uri="{BB962C8B-B14F-4D97-AF65-F5344CB8AC3E}">
        <p14:creationId xmlns:p14="http://schemas.microsoft.com/office/powerpoint/2010/main" val="3860989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C32A1C-37A6-47AD-9AC1-5B8886F8CF91}" type="datetimeFigureOut">
              <a:rPr lang="en-IE" smtClean="0"/>
              <a:t>22/09/2021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132E16A4-1A1A-4432-B950-A7CCEAF35E51}" type="slidenum">
              <a:rPr lang="en-IE" smtClean="0"/>
              <a:t>‹#›</a:t>
            </a:fld>
            <a:endParaRPr lang="en-IE"/>
          </a:p>
        </p:txBody>
      </p:sp>
    </p:spTree>
    <p:extLst>
      <p:ext uri="{BB962C8B-B14F-4D97-AF65-F5344CB8AC3E}">
        <p14:creationId xmlns:p14="http://schemas.microsoft.com/office/powerpoint/2010/main" val="500583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C32A1C-37A6-47AD-9AC1-5B8886F8CF91}" type="datetimeFigureOut">
              <a:rPr lang="en-IE" smtClean="0"/>
              <a:t>22/09/2021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132E16A4-1A1A-4432-B950-A7CCEAF35E51}" type="slidenum">
              <a:rPr lang="en-IE" smtClean="0"/>
              <a:t>‹#›</a:t>
            </a:fld>
            <a:endParaRPr lang="en-IE"/>
          </a:p>
        </p:txBody>
      </p:sp>
    </p:spTree>
    <p:extLst>
      <p:ext uri="{BB962C8B-B14F-4D97-AF65-F5344CB8AC3E}">
        <p14:creationId xmlns:p14="http://schemas.microsoft.com/office/powerpoint/2010/main" val="97488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C32A1C-37A6-47AD-9AC1-5B8886F8CF91}" type="datetimeFigureOut">
              <a:rPr lang="en-IE" smtClean="0"/>
              <a:t>22/09/2021</a:t>
            </a:fld>
            <a:endParaRPr lang="en-I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E16A4-1A1A-4432-B950-A7CCEAF35E51}" type="slidenum">
              <a:rPr lang="en-IE" smtClean="0"/>
              <a:t>‹#›</a:t>
            </a:fld>
            <a:endParaRPr lang="en-IE"/>
          </a:p>
        </p:txBody>
      </p:sp>
    </p:spTree>
    <p:extLst>
      <p:ext uri="{BB962C8B-B14F-4D97-AF65-F5344CB8AC3E}">
        <p14:creationId xmlns:p14="http://schemas.microsoft.com/office/powerpoint/2010/main" val="38907232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pubs.rsc.org/en/content/articlelanding/2021/dt/d1dt02164h" TargetMode="Externa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hyperlink" Target="http://pubs.rsc.org.elib.tcd.ie/en/content/articlelanding/2021/dt/d1dt02164h"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mailto:bakerrj@tcd.ie"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807 Conical Flask Illustrations &amp; Clip Art - iStock">
            <a:extLst>
              <a:ext uri="{FF2B5EF4-FFF2-40B4-BE49-F238E27FC236}">
                <a16:creationId xmlns:a16="http://schemas.microsoft.com/office/drawing/2014/main" id="{35E3E3A6-B0C0-4545-9719-6E68051305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5159" y="9185"/>
            <a:ext cx="1688841" cy="168884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esktop Computer Stock Illustration - Download Image Now - iStock">
            <a:extLst>
              <a:ext uri="{FF2B5EF4-FFF2-40B4-BE49-F238E27FC236}">
                <a16:creationId xmlns:a16="http://schemas.microsoft.com/office/drawing/2014/main" id="{E004BC36-2419-4E65-B0EC-B958839A15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15808"/>
            <a:ext cx="1988159" cy="16567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4470400"/>
            <a:ext cx="7772400" cy="2387600"/>
          </a:xfrm>
        </p:spPr>
        <p:txBody>
          <a:bodyPr>
            <a:noAutofit/>
          </a:bodyPr>
          <a:lstStyle/>
          <a:p>
            <a:r>
              <a:rPr lang="en-IE" altLang="en-US" sz="5200" dirty="0">
                <a:latin typeface="Baskerville Old Face" panose="02020602080505020303" pitchFamily="18" charset="0"/>
              </a:rPr>
              <a:t>Senior </a:t>
            </a:r>
            <a:r>
              <a:rPr lang="en-IE" altLang="en-US" sz="5200" dirty="0" err="1">
                <a:latin typeface="Baskerville Old Face" panose="02020602080505020303" pitchFamily="18" charset="0"/>
              </a:rPr>
              <a:t>Sophistor</a:t>
            </a:r>
            <a:r>
              <a:rPr lang="en-IE" altLang="en-US" sz="5200" dirty="0">
                <a:latin typeface="Baskerville Old Face" panose="02020602080505020303" pitchFamily="18" charset="0"/>
              </a:rPr>
              <a:t> Year</a:t>
            </a:r>
            <a:br>
              <a:rPr lang="en-IE" altLang="en-US" sz="5200" dirty="0">
                <a:latin typeface="Baskerville Old Face" panose="02020602080505020303" pitchFamily="18" charset="0"/>
              </a:rPr>
            </a:br>
            <a:br>
              <a:rPr lang="en-IE" altLang="en-US" sz="5200" dirty="0">
                <a:latin typeface="Baskerville Old Face" panose="02020602080505020303" pitchFamily="18" charset="0"/>
              </a:rPr>
            </a:br>
            <a:r>
              <a:rPr lang="en-IE" altLang="en-US" sz="5200" dirty="0">
                <a:latin typeface="Baskerville Old Face" panose="02020602080505020303" pitchFamily="18" charset="0"/>
              </a:rPr>
              <a:t> Capstone Research Project</a:t>
            </a:r>
            <a:br>
              <a:rPr lang="en-IE" altLang="en-US" sz="5200" dirty="0">
                <a:latin typeface="Baskerville Old Face" panose="02020602080505020303" pitchFamily="18" charset="0"/>
              </a:rPr>
            </a:br>
            <a:br>
              <a:rPr lang="en-IE" altLang="en-US" sz="5200" dirty="0">
                <a:latin typeface="Baskerville Old Face" panose="02020602080505020303" pitchFamily="18" charset="0"/>
              </a:rPr>
            </a:br>
            <a:r>
              <a:rPr lang="en-IE" altLang="en-US" sz="5200" dirty="0">
                <a:latin typeface="Baskerville Old Face" panose="02020602080505020303" pitchFamily="18" charset="0"/>
              </a:rPr>
              <a:t> &amp; </a:t>
            </a:r>
            <a:br>
              <a:rPr lang="en-IE" altLang="en-US" sz="5200" dirty="0">
                <a:latin typeface="Baskerville Old Face" panose="02020602080505020303" pitchFamily="18" charset="0"/>
              </a:rPr>
            </a:br>
            <a:br>
              <a:rPr lang="en-IE" altLang="en-US" sz="5200" dirty="0">
                <a:latin typeface="Baskerville Old Face" panose="02020602080505020303" pitchFamily="18" charset="0"/>
              </a:rPr>
            </a:br>
            <a:r>
              <a:rPr lang="en-IE" altLang="en-US" sz="5200" dirty="0">
                <a:latin typeface="Baskerville Old Face" panose="02020602080505020303" pitchFamily="18" charset="0"/>
              </a:rPr>
              <a:t>Problems Assignment </a:t>
            </a:r>
            <a:br>
              <a:rPr lang="en-IE" altLang="en-US" sz="5200" dirty="0">
                <a:latin typeface="Baskerville Old Face" panose="02020602080505020303" pitchFamily="18" charset="0"/>
              </a:rPr>
            </a:br>
            <a:br>
              <a:rPr lang="en-IE" altLang="en-US" sz="5200" dirty="0">
                <a:latin typeface="Baskerville Old Face" panose="02020602080505020303" pitchFamily="18" charset="0"/>
              </a:rPr>
            </a:br>
            <a:r>
              <a:rPr lang="en-IE" altLang="en-US" sz="5200" dirty="0">
                <a:latin typeface="Baskerville Old Face" panose="02020602080505020303" pitchFamily="18" charset="0"/>
              </a:rPr>
              <a:t>2021-22  </a:t>
            </a:r>
            <a:endParaRPr lang="en-IE" sz="5200" dirty="0"/>
          </a:p>
        </p:txBody>
      </p:sp>
      <p:pic>
        <p:nvPicPr>
          <p:cNvPr id="2050" name="Picture 2" descr="E8R06151 - Simax® Glass Test Tubes, with Rim: 16mm x 100mm - Pack of 100 |  Findel International">
            <a:extLst>
              <a:ext uri="{FF2B5EF4-FFF2-40B4-BE49-F238E27FC236}">
                <a16:creationId xmlns:a16="http://schemas.microsoft.com/office/drawing/2014/main" id="{348452AB-E3C6-4560-9410-8C22C43F07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88841" cy="16888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hromatography column - Wikipedia">
            <a:extLst>
              <a:ext uri="{FF2B5EF4-FFF2-40B4-BE49-F238E27FC236}">
                <a16:creationId xmlns:a16="http://schemas.microsoft.com/office/drawing/2014/main" id="{686C53E8-BA65-4A0A-B8D1-4AF9DAF5E6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3384" y="2907138"/>
            <a:ext cx="2172972" cy="144601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lame testing - Chemical analysis - National 5 Chemistry Revision - BBC  Bitesize">
            <a:extLst>
              <a:ext uri="{FF2B5EF4-FFF2-40B4-BE49-F238E27FC236}">
                <a16:creationId xmlns:a16="http://schemas.microsoft.com/office/drawing/2014/main" id="{A193641D-90F3-414E-AA30-F6FFEC68EC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907138"/>
            <a:ext cx="2360645" cy="1321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474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0343" b="15647"/>
          <a:stretch/>
        </p:blipFill>
        <p:spPr bwMode="auto">
          <a:xfrm>
            <a:off x="684213" y="3919538"/>
            <a:ext cx="7527925" cy="167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noChangeArrowheads="1"/>
          </p:cNvSpPr>
          <p:nvPr/>
        </p:nvSpPr>
        <p:spPr bwMode="auto">
          <a:xfrm>
            <a:off x="539750" y="1168400"/>
            <a:ext cx="8208963" cy="5380038"/>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endParaRPr lang="en-IE" altLang="en-US" sz="1800">
              <a:solidFill>
                <a:schemeClr val="bg1"/>
              </a:solidFill>
              <a:latin typeface="Arial" panose="020B0604020202020204" pitchFamily="34" charset="0"/>
            </a:endParaRPr>
          </a:p>
        </p:txBody>
      </p:sp>
      <p:sp>
        <p:nvSpPr>
          <p:cNvPr id="26628" name="Rectangle 4"/>
          <p:cNvSpPr>
            <a:spLocks noChangeArrowheads="1"/>
          </p:cNvSpPr>
          <p:nvPr/>
        </p:nvSpPr>
        <p:spPr bwMode="auto">
          <a:xfrm>
            <a:off x="827088" y="1268413"/>
            <a:ext cx="549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GB" altLang="en-US" sz="1800" dirty="0">
                <a:latin typeface="Arial" panose="020B0604020202020204" pitchFamily="34" charset="0"/>
              </a:rPr>
              <a:t>3. Experimental Sections/Materials and Methods:</a:t>
            </a:r>
            <a:endParaRPr lang="en-US" altLang="en-US" sz="1800" dirty="0">
              <a:latin typeface="Arial" panose="020B0604020202020204" pitchFamily="34" charset="0"/>
            </a:endParaRPr>
          </a:p>
        </p:txBody>
      </p:sp>
      <p:sp>
        <p:nvSpPr>
          <p:cNvPr id="2" name="TextBox 1">
            <a:extLst>
              <a:ext uri="{FF2B5EF4-FFF2-40B4-BE49-F238E27FC236}">
                <a16:creationId xmlns:a16="http://schemas.microsoft.com/office/drawing/2014/main" id="{3D392194-B028-4CEB-880F-97B2C0E0B36F}"/>
              </a:ext>
            </a:extLst>
          </p:cNvPr>
          <p:cNvSpPr txBox="1"/>
          <p:nvPr/>
        </p:nvSpPr>
        <p:spPr>
          <a:xfrm>
            <a:off x="539750" y="1635125"/>
            <a:ext cx="8208962" cy="4278094"/>
          </a:xfrm>
          <a:prstGeom prst="rect">
            <a:avLst/>
          </a:prstGeom>
          <a:noFill/>
        </p:spPr>
        <p:txBody>
          <a:bodyPr wrap="square">
            <a:spAutoFit/>
          </a:bodyPr>
          <a:lstStyle/>
          <a:p>
            <a:pPr>
              <a:defRPr/>
            </a:pPr>
            <a:r>
              <a:rPr lang="en-IE" sz="1600" b="0" dirty="0">
                <a:solidFill>
                  <a:schemeClr val="tx1"/>
                </a:solidFill>
              </a:rPr>
              <a:t>This section is written in the 3</a:t>
            </a:r>
            <a:r>
              <a:rPr lang="en-IE" sz="1600" b="0" baseline="30000" dirty="0">
                <a:solidFill>
                  <a:schemeClr val="tx1"/>
                </a:solidFill>
              </a:rPr>
              <a:t>rd</a:t>
            </a:r>
            <a:r>
              <a:rPr lang="en-IE" sz="1600" b="0" dirty="0">
                <a:solidFill>
                  <a:schemeClr val="tx1"/>
                </a:solidFill>
              </a:rPr>
              <a:t> person past passive voice and is a </a:t>
            </a:r>
            <a:r>
              <a:rPr lang="en-IE" sz="1600" b="0" i="1" dirty="0">
                <a:solidFill>
                  <a:schemeClr val="tx1"/>
                </a:solidFill>
              </a:rPr>
              <a:t>concise</a:t>
            </a:r>
            <a:r>
              <a:rPr lang="en-IE" sz="1600" b="0" dirty="0">
                <a:solidFill>
                  <a:schemeClr val="tx1"/>
                </a:solidFill>
              </a:rPr>
              <a:t> </a:t>
            </a:r>
            <a:r>
              <a:rPr lang="en-IE" sz="1600" b="0" i="1" dirty="0">
                <a:solidFill>
                  <a:schemeClr val="tx1"/>
                </a:solidFill>
              </a:rPr>
              <a:t>summary</a:t>
            </a:r>
            <a:r>
              <a:rPr lang="en-IE" sz="1600" b="0" dirty="0">
                <a:solidFill>
                  <a:schemeClr val="tx1"/>
                </a:solidFill>
              </a:rPr>
              <a:t> of what </a:t>
            </a:r>
            <a:r>
              <a:rPr lang="en-IE" sz="1600" b="1" dirty="0">
                <a:solidFill>
                  <a:schemeClr val="tx1"/>
                </a:solidFill>
              </a:rPr>
              <a:t>you</a:t>
            </a:r>
            <a:r>
              <a:rPr lang="en-IE" sz="1600" b="0" dirty="0">
                <a:solidFill>
                  <a:schemeClr val="tx1"/>
                </a:solidFill>
              </a:rPr>
              <a:t>    did.</a:t>
            </a:r>
          </a:p>
          <a:p>
            <a:pPr>
              <a:defRPr/>
            </a:pPr>
            <a:endParaRPr lang="en-IE" sz="1600" b="0" dirty="0">
              <a:solidFill>
                <a:schemeClr val="tx1"/>
              </a:solidFill>
            </a:endParaRPr>
          </a:p>
          <a:p>
            <a:pPr>
              <a:defRPr/>
            </a:pPr>
            <a:r>
              <a:rPr lang="en-IE" sz="1600" b="0" dirty="0">
                <a:solidFill>
                  <a:schemeClr val="tx1"/>
                </a:solidFill>
              </a:rPr>
              <a:t>It should contain the </a:t>
            </a:r>
            <a:r>
              <a:rPr lang="en-IE" sz="1600" b="0" i="1" dirty="0">
                <a:solidFill>
                  <a:schemeClr val="tx1"/>
                </a:solidFill>
              </a:rPr>
              <a:t>actual</a:t>
            </a:r>
            <a:r>
              <a:rPr lang="en-IE" sz="1600" b="0" dirty="0">
                <a:solidFill>
                  <a:schemeClr val="tx1"/>
                </a:solidFill>
              </a:rPr>
              <a:t> procedure you carried out in the course of the experiment</a:t>
            </a:r>
          </a:p>
          <a:p>
            <a:pPr marL="285750" indent="-285750">
              <a:buFontTx/>
              <a:buChar char="-"/>
              <a:defRPr/>
            </a:pPr>
            <a:endParaRPr lang="en-IE" sz="1600" b="0" dirty="0">
              <a:solidFill>
                <a:schemeClr val="tx1"/>
              </a:solidFill>
            </a:endParaRPr>
          </a:p>
          <a:p>
            <a:pPr>
              <a:defRPr/>
            </a:pPr>
            <a:r>
              <a:rPr lang="en-IE" sz="1600" b="0" dirty="0">
                <a:solidFill>
                  <a:schemeClr val="tx1"/>
                </a:solidFill>
              </a:rPr>
              <a:t>It should include any modifications you had to make to the methods or reagents adopted elsewhere, s well as your observations, for example the solutions colours, the evolution of heat or gas, etc. It is never written as a series of numbered points. Reread your experimental think if you could repeat the experiment.</a:t>
            </a:r>
          </a:p>
          <a:p>
            <a:pPr>
              <a:defRPr/>
            </a:pPr>
            <a:endParaRPr lang="en-IE" sz="1600" dirty="0"/>
          </a:p>
          <a:p>
            <a:pPr>
              <a:defRPr/>
            </a:pPr>
            <a:endParaRPr lang="en-IE" sz="1600" b="0" dirty="0">
              <a:solidFill>
                <a:schemeClr val="tx1"/>
              </a:solidFill>
            </a:endParaRPr>
          </a:p>
          <a:p>
            <a:pPr>
              <a:defRPr/>
            </a:pPr>
            <a:endParaRPr lang="en-IE" sz="1600" dirty="0"/>
          </a:p>
          <a:p>
            <a:pPr>
              <a:defRPr/>
            </a:pPr>
            <a:endParaRPr lang="en-IE" sz="1600" b="0" dirty="0">
              <a:solidFill>
                <a:schemeClr val="tx1"/>
              </a:solidFill>
            </a:endParaRPr>
          </a:p>
          <a:p>
            <a:pPr>
              <a:defRPr/>
            </a:pPr>
            <a:endParaRPr lang="en-IE" sz="1600" dirty="0"/>
          </a:p>
          <a:p>
            <a:pPr>
              <a:defRPr/>
            </a:pPr>
            <a:endParaRPr lang="en-IE" sz="1600" b="0" dirty="0">
              <a:solidFill>
                <a:schemeClr val="tx1"/>
              </a:solidFill>
            </a:endParaRPr>
          </a:p>
          <a:p>
            <a:pPr>
              <a:defRPr/>
            </a:pPr>
            <a:endParaRPr lang="en-IE" sz="1600" dirty="0"/>
          </a:p>
          <a:p>
            <a:pPr>
              <a:defRPr/>
            </a:pPr>
            <a:r>
              <a:rPr lang="en-IE" sz="1600" b="0" dirty="0">
                <a:solidFill>
                  <a:schemeClr val="tx1"/>
                </a:solidFill>
              </a:rPr>
              <a:t>For more examples of this style look in any chemistry journal</a:t>
            </a:r>
          </a:p>
        </p:txBody>
      </p:sp>
    </p:spTree>
    <p:extLst>
      <p:ext uri="{BB962C8B-B14F-4D97-AF65-F5344CB8AC3E}">
        <p14:creationId xmlns:p14="http://schemas.microsoft.com/office/powerpoint/2010/main" val="774933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b="61391"/>
          <a:stretch>
            <a:fillRect/>
          </a:stretch>
        </p:blipFill>
        <p:spPr bwMode="auto">
          <a:xfrm>
            <a:off x="638175" y="1131888"/>
            <a:ext cx="7056438" cy="19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p:cNvSpPr>
            <a:spLocks noChangeArrowheads="1"/>
          </p:cNvSpPr>
          <p:nvPr/>
        </p:nvSpPr>
        <p:spPr bwMode="auto">
          <a:xfrm>
            <a:off x="631825" y="1131888"/>
            <a:ext cx="7531100" cy="2108200"/>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endParaRPr lang="en-IE" altLang="en-US" sz="1800">
              <a:solidFill>
                <a:schemeClr val="bg1"/>
              </a:solidFill>
              <a:latin typeface="Arial" panose="020B0604020202020204" pitchFamily="34" charset="0"/>
            </a:endParaRPr>
          </a:p>
        </p:txBody>
      </p:sp>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b="45457"/>
          <a:stretch>
            <a:fillRect/>
          </a:stretch>
        </p:blipFill>
        <p:spPr bwMode="auto">
          <a:xfrm>
            <a:off x="611188" y="3500438"/>
            <a:ext cx="7561262"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5"/>
          <p:cNvSpPr>
            <a:spLocks noChangeArrowheads="1"/>
          </p:cNvSpPr>
          <p:nvPr/>
        </p:nvSpPr>
        <p:spPr bwMode="auto">
          <a:xfrm>
            <a:off x="611188" y="3500438"/>
            <a:ext cx="7561262" cy="2592387"/>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endParaRPr lang="en-IE" altLang="en-US" sz="1800">
              <a:solidFill>
                <a:schemeClr val="bg1"/>
              </a:solidFill>
              <a:latin typeface="Arial" panose="020B0604020202020204" pitchFamily="34" charset="0"/>
            </a:endParaRPr>
          </a:p>
        </p:txBody>
      </p:sp>
    </p:spTree>
    <p:extLst>
      <p:ext uri="{BB962C8B-B14F-4D97-AF65-F5344CB8AC3E}">
        <p14:creationId xmlns:p14="http://schemas.microsoft.com/office/powerpoint/2010/main" val="2490233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t="55817"/>
          <a:stretch>
            <a:fillRect/>
          </a:stretch>
        </p:blipFill>
        <p:spPr bwMode="auto">
          <a:xfrm>
            <a:off x="395288" y="4443413"/>
            <a:ext cx="6913562" cy="224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ChangeArrowheads="1"/>
          </p:cNvSpPr>
          <p:nvPr/>
        </p:nvSpPr>
        <p:spPr bwMode="auto">
          <a:xfrm>
            <a:off x="107950" y="188913"/>
            <a:ext cx="8928100" cy="6553200"/>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endParaRPr lang="en-IE" altLang="en-US" sz="1800">
              <a:solidFill>
                <a:schemeClr val="bg1"/>
              </a:solidFill>
              <a:latin typeface="Arial" panose="020B0604020202020204" pitchFamily="34" charset="0"/>
            </a:endParaRPr>
          </a:p>
        </p:txBody>
      </p:sp>
      <p:sp>
        <p:nvSpPr>
          <p:cNvPr id="5" name="TextBox 4">
            <a:extLst>
              <a:ext uri="{FF2B5EF4-FFF2-40B4-BE49-F238E27FC236}">
                <a16:creationId xmlns:a16="http://schemas.microsoft.com/office/drawing/2014/main" id="{CABF6FA3-8C1A-4C8F-B780-7D71602F291C}"/>
              </a:ext>
            </a:extLst>
          </p:cNvPr>
          <p:cNvSpPr txBox="1"/>
          <p:nvPr/>
        </p:nvSpPr>
        <p:spPr>
          <a:xfrm>
            <a:off x="215900" y="349250"/>
            <a:ext cx="8712200" cy="4108817"/>
          </a:xfrm>
          <a:prstGeom prst="rect">
            <a:avLst/>
          </a:prstGeom>
          <a:noFill/>
        </p:spPr>
        <p:txBody>
          <a:bodyPr>
            <a:spAutoFit/>
          </a:bodyPr>
          <a:lstStyle/>
          <a:p>
            <a:pPr>
              <a:defRPr/>
            </a:pPr>
            <a:r>
              <a:rPr lang="en-IE" sz="1450" dirty="0">
                <a:solidFill>
                  <a:schemeClr val="tx1"/>
                </a:solidFill>
              </a:rPr>
              <a:t>NMR Spectroscopy:</a:t>
            </a:r>
          </a:p>
          <a:p>
            <a:pPr>
              <a:defRPr/>
            </a:pPr>
            <a:endParaRPr lang="en-IE" sz="1450" dirty="0">
              <a:solidFill>
                <a:schemeClr val="tx1"/>
              </a:solidFill>
            </a:endParaRPr>
          </a:p>
          <a:p>
            <a:pPr>
              <a:defRPr/>
            </a:pPr>
            <a:r>
              <a:rPr lang="en-IE" sz="1450" b="0" dirty="0">
                <a:solidFill>
                  <a:schemeClr val="tx1"/>
                </a:solidFill>
              </a:rPr>
              <a:t>It is important to include:</a:t>
            </a:r>
          </a:p>
          <a:p>
            <a:pPr marL="285750" indent="-285750">
              <a:buFontTx/>
              <a:buChar char="-"/>
              <a:defRPr/>
            </a:pPr>
            <a:r>
              <a:rPr lang="en-IE" sz="1450" b="0" dirty="0">
                <a:solidFill>
                  <a:schemeClr val="tx1"/>
                </a:solidFill>
              </a:rPr>
              <a:t>the nucleus (e.g. </a:t>
            </a:r>
            <a:r>
              <a:rPr lang="en-IE" sz="1450" b="0" baseline="30000" dirty="0">
                <a:solidFill>
                  <a:schemeClr val="tx1"/>
                </a:solidFill>
              </a:rPr>
              <a:t>1</a:t>
            </a:r>
            <a:r>
              <a:rPr lang="en-IE" sz="1450" b="0" dirty="0">
                <a:solidFill>
                  <a:schemeClr val="tx1"/>
                </a:solidFill>
              </a:rPr>
              <a:t>H, </a:t>
            </a:r>
            <a:r>
              <a:rPr lang="en-IE" sz="1450" b="0" baseline="30000" dirty="0">
                <a:solidFill>
                  <a:schemeClr val="tx1"/>
                </a:solidFill>
              </a:rPr>
              <a:t>13</a:t>
            </a:r>
            <a:r>
              <a:rPr lang="en-IE" sz="1450" b="0" dirty="0">
                <a:solidFill>
                  <a:schemeClr val="tx1"/>
                </a:solidFill>
              </a:rPr>
              <a:t>C, </a:t>
            </a:r>
            <a:r>
              <a:rPr lang="en-IE" sz="1450" b="0" baseline="30000" dirty="0">
                <a:solidFill>
                  <a:schemeClr val="tx1"/>
                </a:solidFill>
              </a:rPr>
              <a:t>31</a:t>
            </a:r>
            <a:r>
              <a:rPr lang="en-IE" sz="1450" b="0" dirty="0">
                <a:solidFill>
                  <a:schemeClr val="tx1"/>
                </a:solidFill>
              </a:rPr>
              <a:t>P). Remember </a:t>
            </a:r>
            <a:r>
              <a:rPr lang="en-IE" sz="1450" b="0" baseline="30000" dirty="0">
                <a:solidFill>
                  <a:schemeClr val="tx1"/>
                </a:solidFill>
              </a:rPr>
              <a:t>13</a:t>
            </a:r>
            <a:r>
              <a:rPr lang="en-IE" sz="1450" b="0" dirty="0">
                <a:solidFill>
                  <a:schemeClr val="tx1"/>
                </a:solidFill>
              </a:rPr>
              <a:t>C and </a:t>
            </a:r>
            <a:r>
              <a:rPr lang="en-IE" sz="1450" b="0" baseline="30000" dirty="0">
                <a:solidFill>
                  <a:schemeClr val="tx1"/>
                </a:solidFill>
              </a:rPr>
              <a:t>13</a:t>
            </a:r>
            <a:r>
              <a:rPr lang="en-IE" sz="1450" b="0" dirty="0">
                <a:solidFill>
                  <a:schemeClr val="tx1"/>
                </a:solidFill>
              </a:rPr>
              <a:t>C{</a:t>
            </a:r>
            <a:r>
              <a:rPr lang="en-IE" sz="1450" b="0" baseline="30000" dirty="0">
                <a:solidFill>
                  <a:schemeClr val="tx1"/>
                </a:solidFill>
              </a:rPr>
              <a:t>1</a:t>
            </a:r>
            <a:r>
              <a:rPr lang="en-IE" sz="1450" b="0" dirty="0">
                <a:solidFill>
                  <a:schemeClr val="tx1"/>
                </a:solidFill>
              </a:rPr>
              <a:t>H} are not the same and you measure </a:t>
            </a:r>
            <a:r>
              <a:rPr lang="en-IE" sz="1450" b="0" baseline="30000" dirty="0">
                <a:solidFill>
                  <a:schemeClr val="tx1"/>
                </a:solidFill>
              </a:rPr>
              <a:t>13</a:t>
            </a:r>
            <a:r>
              <a:rPr lang="en-IE" sz="1450" b="0" dirty="0">
                <a:solidFill>
                  <a:schemeClr val="tx1"/>
                </a:solidFill>
              </a:rPr>
              <a:t>C{</a:t>
            </a:r>
            <a:r>
              <a:rPr lang="en-IE" sz="1450" b="0" baseline="30000" dirty="0">
                <a:solidFill>
                  <a:schemeClr val="tx1"/>
                </a:solidFill>
              </a:rPr>
              <a:t>1</a:t>
            </a:r>
            <a:r>
              <a:rPr lang="en-IE" sz="1450" b="0" dirty="0">
                <a:solidFill>
                  <a:schemeClr val="tx1"/>
                </a:solidFill>
              </a:rPr>
              <a:t>H} routinely</a:t>
            </a:r>
          </a:p>
          <a:p>
            <a:pPr marL="285750" indent="-285750">
              <a:buFontTx/>
              <a:buChar char="-"/>
              <a:defRPr/>
            </a:pPr>
            <a:r>
              <a:rPr lang="en-IE" sz="1450" b="0" dirty="0">
                <a:solidFill>
                  <a:schemeClr val="tx1"/>
                </a:solidFill>
              </a:rPr>
              <a:t>the frequency of the spectrometer (e.g. 250 MHz, 400 MHz)</a:t>
            </a:r>
          </a:p>
          <a:p>
            <a:pPr marL="285750" indent="-285750">
              <a:buFontTx/>
              <a:buChar char="-"/>
              <a:defRPr/>
            </a:pPr>
            <a:r>
              <a:rPr lang="en-IE" sz="1450" b="0" dirty="0">
                <a:solidFill>
                  <a:schemeClr val="tx1"/>
                </a:solidFill>
              </a:rPr>
              <a:t>the solvent (CDCl</a:t>
            </a:r>
            <a:r>
              <a:rPr lang="en-IE" sz="1450" b="0" baseline="-25000" dirty="0">
                <a:solidFill>
                  <a:schemeClr val="tx1"/>
                </a:solidFill>
              </a:rPr>
              <a:t>3</a:t>
            </a:r>
            <a:r>
              <a:rPr lang="en-IE" sz="1450" b="0" dirty="0">
                <a:solidFill>
                  <a:schemeClr val="tx1"/>
                </a:solidFill>
              </a:rPr>
              <a:t>, D</a:t>
            </a:r>
            <a:r>
              <a:rPr lang="en-IE" sz="1450" b="0" baseline="-25000" dirty="0">
                <a:solidFill>
                  <a:schemeClr val="tx1"/>
                </a:solidFill>
              </a:rPr>
              <a:t>2</a:t>
            </a:r>
            <a:r>
              <a:rPr lang="en-IE" sz="1450" b="0" dirty="0">
                <a:solidFill>
                  <a:schemeClr val="tx1"/>
                </a:solidFill>
              </a:rPr>
              <a:t>O) </a:t>
            </a:r>
          </a:p>
          <a:p>
            <a:pPr marL="285750" indent="-285750">
              <a:buFontTx/>
              <a:buChar char="-"/>
              <a:defRPr/>
            </a:pPr>
            <a:r>
              <a:rPr lang="en-IE" sz="1450" b="0" dirty="0">
                <a:solidFill>
                  <a:schemeClr val="tx1"/>
                </a:solidFill>
              </a:rPr>
              <a:t>the identity of the signal if it is known.  </a:t>
            </a:r>
          </a:p>
          <a:p>
            <a:pPr>
              <a:defRPr/>
            </a:pPr>
            <a:endParaRPr lang="en-IE" sz="1450" b="0" dirty="0">
              <a:solidFill>
                <a:schemeClr val="tx1"/>
              </a:solidFill>
            </a:endParaRPr>
          </a:p>
          <a:p>
            <a:pPr>
              <a:defRPr/>
            </a:pPr>
            <a:r>
              <a:rPr lang="en-IE" sz="1450" b="0" dirty="0">
                <a:solidFill>
                  <a:schemeClr val="tx1"/>
                </a:solidFill>
              </a:rPr>
              <a:t>The order of the signals is from high to low field, (</a:t>
            </a:r>
            <a:r>
              <a:rPr lang="en-IE" sz="1450" b="0" dirty="0" err="1">
                <a:solidFill>
                  <a:schemeClr val="tx1"/>
                </a:solidFill>
              </a:rPr>
              <a:t>ie</a:t>
            </a:r>
            <a:r>
              <a:rPr lang="en-IE" sz="1450" b="0" dirty="0">
                <a:solidFill>
                  <a:schemeClr val="tx1"/>
                </a:solidFill>
              </a:rPr>
              <a:t>. from large to small ppm).</a:t>
            </a:r>
          </a:p>
          <a:p>
            <a:pPr>
              <a:defRPr/>
            </a:pPr>
            <a:endParaRPr lang="en-IE" sz="1450" b="0" dirty="0">
              <a:solidFill>
                <a:schemeClr val="tx1"/>
              </a:solidFill>
            </a:endParaRPr>
          </a:p>
          <a:p>
            <a:pPr>
              <a:defRPr/>
            </a:pPr>
            <a:r>
              <a:rPr lang="en-IE" sz="1450" b="0" dirty="0">
                <a:solidFill>
                  <a:schemeClr val="tx1"/>
                </a:solidFill>
              </a:rPr>
              <a:t>For proton spectra, the number of protons (the signal integration), the peak multiplicity, the coupling constant J in Hertz are also included.</a:t>
            </a:r>
          </a:p>
          <a:p>
            <a:pPr>
              <a:defRPr/>
            </a:pPr>
            <a:endParaRPr lang="en-IE" sz="1450" b="0" dirty="0">
              <a:solidFill>
                <a:schemeClr val="tx1"/>
              </a:solidFill>
            </a:endParaRPr>
          </a:p>
          <a:p>
            <a:pPr>
              <a:defRPr/>
            </a:pPr>
            <a:r>
              <a:rPr lang="en-IE" sz="1450" b="0" dirty="0">
                <a:solidFill>
                  <a:schemeClr val="tx1"/>
                </a:solidFill>
              </a:rPr>
              <a:t>Peak multiplicities are described as s = singlet, d = doublet, t = triplet, dd = doublet of doublets, dt = doublet of triplets, m = </a:t>
            </a:r>
            <a:r>
              <a:rPr lang="en-IE" sz="1450" b="0" dirty="0" err="1">
                <a:solidFill>
                  <a:schemeClr val="tx1"/>
                </a:solidFill>
              </a:rPr>
              <a:t>multiplet</a:t>
            </a:r>
            <a:r>
              <a:rPr lang="en-IE" sz="1450" b="0" dirty="0">
                <a:solidFill>
                  <a:schemeClr val="tx1"/>
                </a:solidFill>
              </a:rPr>
              <a:t>.</a:t>
            </a:r>
          </a:p>
          <a:p>
            <a:pPr>
              <a:defRPr/>
            </a:pPr>
            <a:endParaRPr lang="en-IE" sz="1450" b="0" dirty="0">
              <a:solidFill>
                <a:schemeClr val="tx1"/>
              </a:solidFill>
            </a:endParaRPr>
          </a:p>
          <a:p>
            <a:pPr>
              <a:defRPr/>
            </a:pPr>
            <a:r>
              <a:rPr lang="en-IE" sz="1450" b="0" dirty="0">
                <a:solidFill>
                  <a:schemeClr val="tx1"/>
                </a:solidFill>
              </a:rPr>
              <a:t>Remember that for proton signals the coupling constant is the interval between peaks multiplied by the frequency of the field in </a:t>
            </a:r>
            <a:r>
              <a:rPr lang="en-IE" sz="1450" b="0" dirty="0" err="1">
                <a:solidFill>
                  <a:schemeClr val="tx1"/>
                </a:solidFill>
              </a:rPr>
              <a:t>MHz.</a:t>
            </a:r>
            <a:endParaRPr lang="en-IE" sz="1450" b="0" dirty="0">
              <a:solidFill>
                <a:schemeClr val="tx1"/>
              </a:solidFill>
            </a:endParaRPr>
          </a:p>
        </p:txBody>
      </p:sp>
    </p:spTree>
    <p:extLst>
      <p:ext uri="{BB962C8B-B14F-4D97-AF65-F5344CB8AC3E}">
        <p14:creationId xmlns:p14="http://schemas.microsoft.com/office/powerpoint/2010/main" val="354962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592339" y="265112"/>
            <a:ext cx="64171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GB" altLang="en-US" sz="1800" dirty="0">
                <a:latin typeface="Arial" panose="020B0604020202020204" pitchFamily="34" charset="0"/>
              </a:rPr>
              <a:t>3. Experimental Sections/Materials and Methods (in/organic):</a:t>
            </a:r>
            <a:endParaRPr lang="en-US" altLang="en-US" sz="1800" dirty="0">
              <a:latin typeface="Arial" panose="020B0604020202020204" pitchFamily="34" charset="0"/>
            </a:endParaRPr>
          </a:p>
        </p:txBody>
      </p:sp>
      <p:sp>
        <p:nvSpPr>
          <p:cNvPr id="29699" name="Rectangle 2"/>
          <p:cNvSpPr>
            <a:spLocks noChangeArrowheads="1"/>
          </p:cNvSpPr>
          <p:nvPr/>
        </p:nvSpPr>
        <p:spPr bwMode="auto">
          <a:xfrm>
            <a:off x="1079500" y="1263650"/>
            <a:ext cx="7416800" cy="5329238"/>
          </a:xfrm>
          <a:prstGeom prst="rect">
            <a:avLst/>
          </a:prstGeom>
          <a:solidFill>
            <a:schemeClr val="bg1"/>
          </a:solidFill>
          <a:ln w="9525">
            <a:solidFill>
              <a:schemeClr val="tx1"/>
            </a:solidFill>
            <a:round/>
            <a:headEnd/>
            <a:tailEnd/>
          </a:ln>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eaLnBrk="1" hangingPunct="1">
              <a:spcBef>
                <a:spcPct val="0"/>
              </a:spcBef>
              <a:buClrTx/>
              <a:buSzTx/>
              <a:buFontTx/>
              <a:buNone/>
            </a:pPr>
            <a:endParaRPr lang="en-IE" altLang="en-US" sz="1800" b="0">
              <a:latin typeface="Arial" panose="020B0604020202020204" pitchFamily="34" charset="0"/>
            </a:endParaRPr>
          </a:p>
        </p:txBody>
      </p:sp>
      <p:sp>
        <p:nvSpPr>
          <p:cNvPr id="29700" name="TextBox 6"/>
          <p:cNvSpPr txBox="1">
            <a:spLocks noChangeArrowheads="1"/>
          </p:cNvSpPr>
          <p:nvPr/>
        </p:nvSpPr>
        <p:spPr bwMode="auto">
          <a:xfrm>
            <a:off x="1277938" y="1293813"/>
            <a:ext cx="701992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pt-BR" altLang="en-US" sz="1800" i="1" dirty="0">
                <a:latin typeface="Arial" panose="020B0604020202020204" pitchFamily="34" charset="0"/>
              </a:rPr>
              <a:t>N</a:t>
            </a:r>
            <a:r>
              <a:rPr lang="pt-BR" altLang="en-US" sz="1800" dirty="0">
                <a:latin typeface="Arial" panose="020B0604020202020204" pitchFamily="34" charset="0"/>
              </a:rPr>
              <a:t>-[1-Methyl-pyprazino-ethyl]-4-nitro-1,8-naphthalimide, </a:t>
            </a:r>
            <a:r>
              <a:rPr lang="pt-BR" altLang="en-US" sz="1800" b="0" dirty="0">
                <a:latin typeface="Arial" panose="020B0604020202020204" pitchFamily="34" charset="0"/>
              </a:rPr>
              <a:t>(8) </a:t>
            </a:r>
          </a:p>
          <a:p>
            <a:pPr eaLnBrk="1" hangingPunct="1">
              <a:spcBef>
                <a:spcPct val="0"/>
              </a:spcBef>
              <a:buClrTx/>
              <a:buSzTx/>
              <a:buFontTx/>
              <a:buNone/>
            </a:pPr>
            <a:r>
              <a:rPr lang="pt-BR" altLang="en-US" sz="1800" b="0" dirty="0">
                <a:latin typeface="Arial" panose="020B0604020202020204" pitchFamily="34" charset="0"/>
              </a:rPr>
              <a:t>Compound </a:t>
            </a:r>
            <a:r>
              <a:rPr lang="pt-BR" altLang="en-US" sz="1800" dirty="0">
                <a:latin typeface="Arial" panose="020B0604020202020204" pitchFamily="34" charset="0"/>
              </a:rPr>
              <a:t>8</a:t>
            </a:r>
            <a:r>
              <a:rPr lang="pt-BR" altLang="en-US" sz="1800" b="0" dirty="0">
                <a:latin typeface="Arial" panose="020B0604020202020204" pitchFamily="34" charset="0"/>
              </a:rPr>
              <a:t> was synthesised by reacting 1-(2-aminoethyl)-4-methylpiperazine (2.47 g, 2.58 mL, 17.2 mmol, 1.4 eq.) with 4-nitro-1,8-naphthalic anhydride (3.0 g, 12.3 mmol, 1 eq.) and Et</a:t>
            </a:r>
            <a:r>
              <a:rPr lang="pt-BR" altLang="en-US" sz="1800" b="0" baseline="-25000" dirty="0">
                <a:latin typeface="Arial" panose="020B0604020202020204" pitchFamily="34" charset="0"/>
              </a:rPr>
              <a:t>3</a:t>
            </a:r>
            <a:r>
              <a:rPr lang="pt-BR" altLang="en-US" sz="1800" b="0" dirty="0">
                <a:latin typeface="Arial" panose="020B0604020202020204" pitchFamily="34" charset="0"/>
              </a:rPr>
              <a:t>N (2.5 g, 3.56 mL, 24.6 mmol, 2 eq.) in anhydrous toluene (200 ml), to yield the product as a brown solid (3.50 g, 77%) after a recrystallisation from MeOH. m.p. 109 - 111 ºC; HRMS: 369.1554 ([M + H]</a:t>
            </a:r>
            <a:r>
              <a:rPr lang="pt-BR" altLang="en-US" sz="1800" b="0" baseline="30000" dirty="0">
                <a:latin typeface="Arial" panose="020B0604020202020204" pitchFamily="34" charset="0"/>
              </a:rPr>
              <a:t>+</a:t>
            </a:r>
            <a:r>
              <a:rPr lang="pt-BR" altLang="en-US" sz="1800" b="0" dirty="0">
                <a:latin typeface="Arial" panose="020B0604020202020204" pitchFamily="34" charset="0"/>
              </a:rPr>
              <a:t>. C</a:t>
            </a:r>
            <a:r>
              <a:rPr lang="pt-BR" altLang="en-US" sz="1800" b="0" baseline="-25000" dirty="0">
                <a:latin typeface="Arial" panose="020B0604020202020204" pitchFamily="34" charset="0"/>
              </a:rPr>
              <a:t>19</a:t>
            </a:r>
            <a:r>
              <a:rPr lang="pt-BR" altLang="en-US" sz="1800" b="0" dirty="0">
                <a:latin typeface="Arial" panose="020B0604020202020204" pitchFamily="34" charset="0"/>
              </a:rPr>
              <a:t>H</a:t>
            </a:r>
            <a:r>
              <a:rPr lang="pt-BR" altLang="en-US" sz="1800" b="0" baseline="-25000" dirty="0">
                <a:latin typeface="Arial" panose="020B0604020202020204" pitchFamily="34" charset="0"/>
              </a:rPr>
              <a:t>21</a:t>
            </a:r>
            <a:r>
              <a:rPr lang="pt-BR" altLang="en-US" sz="1800" b="0" dirty="0">
                <a:latin typeface="Arial" panose="020B0604020202020204" pitchFamily="34" charset="0"/>
              </a:rPr>
              <a:t>N</a:t>
            </a:r>
            <a:r>
              <a:rPr lang="pt-BR" altLang="en-US" sz="1800" b="0" baseline="-25000" dirty="0">
                <a:latin typeface="Arial" panose="020B0604020202020204" pitchFamily="34" charset="0"/>
              </a:rPr>
              <a:t>4</a:t>
            </a:r>
            <a:r>
              <a:rPr lang="pt-BR" altLang="en-US" sz="1800" b="0" dirty="0">
                <a:latin typeface="Arial" panose="020B0604020202020204" pitchFamily="34" charset="0"/>
              </a:rPr>
              <a:t>O</a:t>
            </a:r>
            <a:r>
              <a:rPr lang="pt-BR" altLang="en-US" sz="1800" b="0" baseline="-25000" dirty="0">
                <a:latin typeface="Arial" panose="020B0604020202020204" pitchFamily="34" charset="0"/>
              </a:rPr>
              <a:t>4</a:t>
            </a:r>
            <a:r>
              <a:rPr lang="pt-BR" altLang="en-US" sz="1800" b="0" dirty="0">
                <a:latin typeface="Arial" panose="020B0604020202020204" pitchFamily="34" charset="0"/>
              </a:rPr>
              <a:t> requires 369.1563); </a:t>
            </a:r>
            <a:r>
              <a:rPr lang="en-US" altLang="en-US" sz="1800" b="0" dirty="0">
                <a:latin typeface="Arial" panose="020B0604020202020204" pitchFamily="34" charset="0"/>
              </a:rPr>
              <a:t>δ</a:t>
            </a:r>
            <a:r>
              <a:rPr lang="pt-BR" altLang="en-US" sz="1800" b="0" baseline="-25000" dirty="0">
                <a:latin typeface="Arial" panose="020B0604020202020204" pitchFamily="34" charset="0"/>
              </a:rPr>
              <a:t>H</a:t>
            </a:r>
            <a:r>
              <a:rPr lang="pt-BR" altLang="en-US" sz="1800" b="0" dirty="0">
                <a:latin typeface="Arial" panose="020B0604020202020204" pitchFamily="34" charset="0"/>
              </a:rPr>
              <a:t> (400 MHz, CDCl</a:t>
            </a:r>
            <a:r>
              <a:rPr lang="pt-BR" altLang="en-US" sz="1800" b="0" baseline="-25000" dirty="0">
                <a:latin typeface="Arial" panose="020B0604020202020204" pitchFamily="34" charset="0"/>
              </a:rPr>
              <a:t>3</a:t>
            </a:r>
            <a:r>
              <a:rPr lang="pt-BR" altLang="en-US" sz="1800" b="0" dirty="0">
                <a:latin typeface="Arial" panose="020B0604020202020204" pitchFamily="34" charset="0"/>
              </a:rPr>
              <a:t>), 8.85 (1H, d, </a:t>
            </a:r>
            <a:r>
              <a:rPr lang="pt-BR" altLang="en-US" sz="1800" b="0" i="1" dirty="0">
                <a:latin typeface="Arial" panose="020B0604020202020204" pitchFamily="34" charset="0"/>
              </a:rPr>
              <a:t>J</a:t>
            </a:r>
            <a:r>
              <a:rPr lang="pt-BR" altLang="en-US" sz="1800" b="0" dirty="0">
                <a:latin typeface="Arial" panose="020B0604020202020204" pitchFamily="34" charset="0"/>
              </a:rPr>
              <a:t> = 9.0 Hz, Ar-H7), 8.74 (1H, d, </a:t>
            </a:r>
            <a:r>
              <a:rPr lang="pt-BR" altLang="en-US" sz="1800" b="0" i="1" dirty="0">
                <a:latin typeface="Arial" panose="020B0604020202020204" pitchFamily="34" charset="0"/>
              </a:rPr>
              <a:t>J</a:t>
            </a:r>
            <a:r>
              <a:rPr lang="pt-BR" altLang="en-US" sz="1800" b="0" dirty="0">
                <a:latin typeface="Arial" panose="020B0604020202020204" pitchFamily="34" charset="0"/>
              </a:rPr>
              <a:t> = 7.5 Hz, Ar-H5), 8.70 (1H, d, </a:t>
            </a:r>
            <a:r>
              <a:rPr lang="pt-BR" altLang="en-US" sz="1800" b="0" i="1" dirty="0">
                <a:latin typeface="Arial" panose="020B0604020202020204" pitchFamily="34" charset="0"/>
              </a:rPr>
              <a:t>J</a:t>
            </a:r>
            <a:r>
              <a:rPr lang="pt-BR" altLang="en-US" sz="1800" b="0" dirty="0">
                <a:latin typeface="Arial" panose="020B0604020202020204" pitchFamily="34" charset="0"/>
              </a:rPr>
              <a:t> = 8.0 Hz, Ar-H2), 8.42 (1H, d, </a:t>
            </a:r>
            <a:r>
              <a:rPr lang="pt-BR" altLang="en-US" sz="1800" b="0" i="1" dirty="0">
                <a:latin typeface="Arial" panose="020B0604020202020204" pitchFamily="34" charset="0"/>
              </a:rPr>
              <a:t>J</a:t>
            </a:r>
            <a:r>
              <a:rPr lang="pt-BR" altLang="en-US" sz="1800" b="0" dirty="0">
                <a:latin typeface="Arial" panose="020B0604020202020204" pitchFamily="34" charset="0"/>
              </a:rPr>
              <a:t> = 8.0 Hz, Ar-H3), 8.00 (1H, t, </a:t>
            </a:r>
            <a:r>
              <a:rPr lang="pt-BR" altLang="en-US" sz="1800" b="0" i="1" dirty="0">
                <a:latin typeface="Arial" panose="020B0604020202020204" pitchFamily="34" charset="0"/>
              </a:rPr>
              <a:t>J</a:t>
            </a:r>
            <a:r>
              <a:rPr lang="pt-BR" altLang="en-US" sz="1800" b="0" dirty="0">
                <a:latin typeface="Arial" panose="020B0604020202020204" pitchFamily="34" charset="0"/>
              </a:rPr>
              <a:t> = 8.0 Hz, Ar-H6), 4.36 (2H, t, </a:t>
            </a:r>
            <a:r>
              <a:rPr lang="pt-BR" altLang="en-US" sz="1800" b="0" i="1" dirty="0">
                <a:latin typeface="Arial" panose="020B0604020202020204" pitchFamily="34" charset="0"/>
              </a:rPr>
              <a:t>J</a:t>
            </a:r>
            <a:r>
              <a:rPr lang="pt-BR" altLang="en-US" sz="1800" b="0" dirty="0">
                <a:latin typeface="Arial" panose="020B0604020202020204" pitchFamily="34" charset="0"/>
              </a:rPr>
              <a:t> = 7.0 Hz, N</a:t>
            </a:r>
            <a:r>
              <a:rPr lang="pt-BR" altLang="en-US" sz="1800" b="0" i="1" dirty="0">
                <a:latin typeface="Arial" panose="020B0604020202020204" pitchFamily="34" charset="0"/>
              </a:rPr>
              <a:t>CH</a:t>
            </a:r>
            <a:r>
              <a:rPr lang="pt-BR" altLang="en-US" sz="1800" b="0" i="1" baseline="-25000" dirty="0">
                <a:latin typeface="Arial" panose="020B0604020202020204" pitchFamily="34" charset="0"/>
              </a:rPr>
              <a:t>2</a:t>
            </a:r>
            <a:r>
              <a:rPr lang="pt-BR" altLang="en-US" sz="1800" b="0" dirty="0">
                <a:latin typeface="Arial" panose="020B0604020202020204" pitchFamily="34" charset="0"/>
              </a:rPr>
              <a:t>CH</a:t>
            </a:r>
            <a:r>
              <a:rPr lang="pt-BR" altLang="en-US" sz="1800" b="0" baseline="-25000" dirty="0">
                <a:latin typeface="Arial" panose="020B0604020202020204" pitchFamily="34" charset="0"/>
              </a:rPr>
              <a:t>2</a:t>
            </a:r>
            <a:r>
              <a:rPr lang="pt-BR" altLang="en-US" sz="1800" b="0" dirty="0">
                <a:latin typeface="Arial" panose="020B0604020202020204" pitchFamily="34" charset="0"/>
              </a:rPr>
              <a:t>N(CH</a:t>
            </a:r>
            <a:r>
              <a:rPr lang="pt-BR" altLang="en-US" sz="1800" b="0" baseline="-25000" dirty="0">
                <a:latin typeface="Arial" panose="020B0604020202020204" pitchFamily="34" charset="0"/>
              </a:rPr>
              <a:t>2</a:t>
            </a:r>
            <a:r>
              <a:rPr lang="pt-BR" altLang="en-US" sz="1800" b="0" dirty="0">
                <a:latin typeface="Arial" panose="020B0604020202020204" pitchFamily="34" charset="0"/>
              </a:rPr>
              <a:t>CH</a:t>
            </a:r>
            <a:r>
              <a:rPr lang="pt-BR" altLang="en-US" sz="1800" b="0" baseline="-25000" dirty="0">
                <a:latin typeface="Arial" panose="020B0604020202020204" pitchFamily="34" charset="0"/>
              </a:rPr>
              <a:t>2</a:t>
            </a:r>
            <a:r>
              <a:rPr lang="pt-BR" altLang="en-US" sz="1800" b="0" dirty="0">
                <a:latin typeface="Arial" panose="020B0604020202020204" pitchFamily="34" charset="0"/>
              </a:rPr>
              <a:t>)</a:t>
            </a:r>
            <a:r>
              <a:rPr lang="pt-BR" altLang="en-US" sz="1800" b="0" baseline="-25000" dirty="0">
                <a:latin typeface="Arial" panose="020B0604020202020204" pitchFamily="34" charset="0"/>
              </a:rPr>
              <a:t>2</a:t>
            </a:r>
            <a:r>
              <a:rPr lang="pt-BR" altLang="en-US" sz="1800" b="0" dirty="0">
                <a:latin typeface="Arial" panose="020B0604020202020204" pitchFamily="34" charset="0"/>
              </a:rPr>
              <a:t>NCH</a:t>
            </a:r>
            <a:r>
              <a:rPr lang="pt-BR" altLang="en-US" sz="1800" b="0" baseline="-25000" dirty="0">
                <a:latin typeface="Arial" panose="020B0604020202020204" pitchFamily="34" charset="0"/>
              </a:rPr>
              <a:t>3</a:t>
            </a:r>
            <a:r>
              <a:rPr lang="pt-BR" altLang="en-US" sz="1800" b="0" dirty="0">
                <a:latin typeface="Arial" panose="020B0604020202020204" pitchFamily="34" charset="0"/>
              </a:rPr>
              <a:t>), 2.73 (2H, t, </a:t>
            </a:r>
            <a:r>
              <a:rPr lang="pt-BR" altLang="en-US" sz="1800" b="0" i="1" dirty="0">
                <a:latin typeface="Arial" panose="020B0604020202020204" pitchFamily="34" charset="0"/>
              </a:rPr>
              <a:t>J</a:t>
            </a:r>
            <a:r>
              <a:rPr lang="pt-BR" altLang="en-US" sz="1800" b="0" dirty="0">
                <a:latin typeface="Arial" panose="020B0604020202020204" pitchFamily="34" charset="0"/>
              </a:rPr>
              <a:t> = 7.0 Hz, NCH</a:t>
            </a:r>
            <a:r>
              <a:rPr lang="pt-BR" altLang="en-US" sz="1800" b="0" baseline="-25000" dirty="0">
                <a:latin typeface="Arial" panose="020B0604020202020204" pitchFamily="34" charset="0"/>
              </a:rPr>
              <a:t>2</a:t>
            </a:r>
            <a:r>
              <a:rPr lang="pt-BR" altLang="en-US" sz="1800" b="0" i="1" dirty="0">
                <a:latin typeface="Arial" panose="020B0604020202020204" pitchFamily="34" charset="0"/>
              </a:rPr>
              <a:t>CH</a:t>
            </a:r>
            <a:r>
              <a:rPr lang="pt-BR" altLang="en-US" sz="1800" b="0" i="1" baseline="-25000" dirty="0">
                <a:latin typeface="Arial" panose="020B0604020202020204" pitchFamily="34" charset="0"/>
              </a:rPr>
              <a:t>2</a:t>
            </a:r>
            <a:r>
              <a:rPr lang="pt-BR" altLang="en-US" sz="1800" b="0" dirty="0">
                <a:latin typeface="Arial" panose="020B0604020202020204" pitchFamily="34" charset="0"/>
              </a:rPr>
              <a:t>N(CH</a:t>
            </a:r>
            <a:r>
              <a:rPr lang="pt-BR" altLang="en-US" sz="1800" b="0" baseline="-25000" dirty="0">
                <a:latin typeface="Arial" panose="020B0604020202020204" pitchFamily="34" charset="0"/>
              </a:rPr>
              <a:t>2</a:t>
            </a:r>
            <a:r>
              <a:rPr lang="pt-BR" altLang="en-US" sz="1800" b="0" dirty="0">
                <a:latin typeface="Arial" panose="020B0604020202020204" pitchFamily="34" charset="0"/>
              </a:rPr>
              <a:t>CH</a:t>
            </a:r>
            <a:r>
              <a:rPr lang="pt-BR" altLang="en-US" sz="1800" b="0" baseline="-25000" dirty="0">
                <a:latin typeface="Arial" panose="020B0604020202020204" pitchFamily="34" charset="0"/>
              </a:rPr>
              <a:t>2</a:t>
            </a:r>
            <a:r>
              <a:rPr lang="pt-BR" altLang="en-US" sz="1800" b="0" dirty="0">
                <a:latin typeface="Arial" panose="020B0604020202020204" pitchFamily="34" charset="0"/>
              </a:rPr>
              <a:t>)</a:t>
            </a:r>
            <a:r>
              <a:rPr lang="pt-BR" altLang="en-US" sz="1800" b="0" baseline="-25000" dirty="0">
                <a:latin typeface="Arial" panose="020B0604020202020204" pitchFamily="34" charset="0"/>
              </a:rPr>
              <a:t>2</a:t>
            </a:r>
            <a:r>
              <a:rPr lang="pt-BR" altLang="en-US" sz="1800" b="0" dirty="0">
                <a:latin typeface="Arial" panose="020B0604020202020204" pitchFamily="34" charset="0"/>
              </a:rPr>
              <a:t>NCH</a:t>
            </a:r>
            <a:r>
              <a:rPr lang="pt-BR" altLang="en-US" sz="1800" b="0" baseline="-25000" dirty="0">
                <a:latin typeface="Arial" panose="020B0604020202020204" pitchFamily="34" charset="0"/>
              </a:rPr>
              <a:t>3</a:t>
            </a:r>
            <a:r>
              <a:rPr lang="pt-BR" altLang="en-US" sz="1800" b="0" dirty="0">
                <a:latin typeface="Arial" panose="020B0604020202020204" pitchFamily="34" charset="0"/>
              </a:rPr>
              <a:t>), 2.65(4H, s, NCH</a:t>
            </a:r>
            <a:r>
              <a:rPr lang="pt-BR" altLang="en-US" sz="1800" b="0" baseline="-25000" dirty="0">
                <a:latin typeface="Arial" panose="020B0604020202020204" pitchFamily="34" charset="0"/>
              </a:rPr>
              <a:t>2</a:t>
            </a:r>
            <a:r>
              <a:rPr lang="pt-BR" altLang="en-US" sz="1800" b="0" dirty="0">
                <a:latin typeface="Arial" panose="020B0604020202020204" pitchFamily="34" charset="0"/>
              </a:rPr>
              <a:t>CH</a:t>
            </a:r>
            <a:r>
              <a:rPr lang="pt-BR" altLang="en-US" sz="1800" b="0" baseline="-25000" dirty="0">
                <a:latin typeface="Arial" panose="020B0604020202020204" pitchFamily="34" charset="0"/>
              </a:rPr>
              <a:t>2</a:t>
            </a:r>
            <a:r>
              <a:rPr lang="pt-BR" altLang="en-US" sz="1800" b="0" dirty="0">
                <a:latin typeface="Arial" panose="020B0604020202020204" pitchFamily="34" charset="0"/>
              </a:rPr>
              <a:t>N(CH</a:t>
            </a:r>
            <a:r>
              <a:rPr lang="pt-BR" altLang="en-US" sz="1800" b="0" baseline="-25000" dirty="0">
                <a:latin typeface="Arial" panose="020B0604020202020204" pitchFamily="34" charset="0"/>
              </a:rPr>
              <a:t>2</a:t>
            </a:r>
            <a:r>
              <a:rPr lang="pt-BR" altLang="en-US" sz="1800" b="0" i="1" dirty="0">
                <a:latin typeface="Arial" panose="020B0604020202020204" pitchFamily="34" charset="0"/>
              </a:rPr>
              <a:t>CH</a:t>
            </a:r>
            <a:r>
              <a:rPr lang="pt-BR" altLang="en-US" sz="1800" b="0" i="1" baseline="-25000" dirty="0">
                <a:latin typeface="Arial" panose="020B0604020202020204" pitchFamily="34" charset="0"/>
              </a:rPr>
              <a:t>2</a:t>
            </a:r>
            <a:r>
              <a:rPr lang="pt-BR" altLang="en-US" sz="1800" b="0" dirty="0">
                <a:latin typeface="Arial" panose="020B0604020202020204" pitchFamily="34" charset="0"/>
              </a:rPr>
              <a:t>)</a:t>
            </a:r>
            <a:r>
              <a:rPr lang="pt-BR" altLang="en-US" sz="1800" b="0" baseline="-25000" dirty="0">
                <a:latin typeface="Arial" panose="020B0604020202020204" pitchFamily="34" charset="0"/>
              </a:rPr>
              <a:t>2</a:t>
            </a:r>
            <a:r>
              <a:rPr lang="pt-BR" altLang="en-US" sz="1800" b="0" dirty="0">
                <a:latin typeface="Arial" panose="020B0604020202020204" pitchFamily="34" charset="0"/>
              </a:rPr>
              <a:t>NCH</a:t>
            </a:r>
            <a:r>
              <a:rPr lang="pt-BR" altLang="en-US" sz="1800" b="0" baseline="-25000" dirty="0">
                <a:latin typeface="Arial" panose="020B0604020202020204" pitchFamily="34" charset="0"/>
              </a:rPr>
              <a:t>3</a:t>
            </a:r>
            <a:r>
              <a:rPr lang="pt-BR" altLang="en-US" sz="1800" b="0" dirty="0">
                <a:latin typeface="Arial" panose="020B0604020202020204" pitchFamily="34" charset="0"/>
              </a:rPr>
              <a:t>), 2.44 (4H, br. s, NCH</a:t>
            </a:r>
            <a:r>
              <a:rPr lang="pt-BR" altLang="en-US" sz="1800" b="0" baseline="-25000" dirty="0">
                <a:latin typeface="Arial" panose="020B0604020202020204" pitchFamily="34" charset="0"/>
              </a:rPr>
              <a:t>2</a:t>
            </a:r>
            <a:r>
              <a:rPr lang="pt-BR" altLang="en-US" sz="1800" b="0" dirty="0">
                <a:latin typeface="Arial" panose="020B0604020202020204" pitchFamily="34" charset="0"/>
              </a:rPr>
              <a:t>CH</a:t>
            </a:r>
            <a:r>
              <a:rPr lang="pt-BR" altLang="en-US" sz="1800" b="0" baseline="-25000" dirty="0">
                <a:latin typeface="Arial" panose="020B0604020202020204" pitchFamily="34" charset="0"/>
              </a:rPr>
              <a:t>2</a:t>
            </a:r>
            <a:r>
              <a:rPr lang="pt-BR" altLang="en-US" sz="1800" b="0" dirty="0">
                <a:latin typeface="Arial" panose="020B0604020202020204" pitchFamily="34" charset="0"/>
              </a:rPr>
              <a:t>N(</a:t>
            </a:r>
            <a:r>
              <a:rPr lang="pt-BR" altLang="en-US" sz="1800" b="0" i="1" dirty="0">
                <a:latin typeface="Arial" panose="020B0604020202020204" pitchFamily="34" charset="0"/>
              </a:rPr>
              <a:t>CH</a:t>
            </a:r>
            <a:r>
              <a:rPr lang="pt-BR" altLang="en-US" sz="1800" b="0" i="1" baseline="-25000" dirty="0">
                <a:latin typeface="Arial" panose="020B0604020202020204" pitchFamily="34" charset="0"/>
              </a:rPr>
              <a:t>2</a:t>
            </a:r>
            <a:r>
              <a:rPr lang="pt-BR" altLang="en-US" sz="1800" b="0" dirty="0">
                <a:latin typeface="Arial" panose="020B0604020202020204" pitchFamily="34" charset="0"/>
              </a:rPr>
              <a:t>CH</a:t>
            </a:r>
            <a:r>
              <a:rPr lang="pt-BR" altLang="en-US" sz="1800" b="0" baseline="-25000" dirty="0">
                <a:latin typeface="Arial" panose="020B0604020202020204" pitchFamily="34" charset="0"/>
              </a:rPr>
              <a:t>2</a:t>
            </a:r>
            <a:r>
              <a:rPr lang="pt-BR" altLang="en-US" sz="1800" b="0" dirty="0">
                <a:latin typeface="Arial" panose="020B0604020202020204" pitchFamily="34" charset="0"/>
              </a:rPr>
              <a:t>)</a:t>
            </a:r>
            <a:r>
              <a:rPr lang="pt-BR" altLang="en-US" sz="1800" b="0" baseline="-25000" dirty="0">
                <a:latin typeface="Arial" panose="020B0604020202020204" pitchFamily="34" charset="0"/>
              </a:rPr>
              <a:t>2</a:t>
            </a:r>
            <a:r>
              <a:rPr lang="pt-BR" altLang="en-US" sz="1800" b="0" dirty="0">
                <a:latin typeface="Arial" panose="020B0604020202020204" pitchFamily="34" charset="0"/>
              </a:rPr>
              <a:t>NCH</a:t>
            </a:r>
            <a:r>
              <a:rPr lang="pt-BR" altLang="en-US" sz="1800" b="0" baseline="-25000" dirty="0">
                <a:latin typeface="Arial" panose="020B0604020202020204" pitchFamily="34" charset="0"/>
              </a:rPr>
              <a:t>3</a:t>
            </a:r>
            <a:r>
              <a:rPr lang="pt-BR" altLang="en-US" sz="1800" b="0" dirty="0">
                <a:latin typeface="Arial" panose="020B0604020202020204" pitchFamily="34" charset="0"/>
              </a:rPr>
              <a:t>), 2.28 (3H, s, N</a:t>
            </a:r>
            <a:r>
              <a:rPr lang="pt-BR" altLang="en-US" sz="1800" b="0" i="1" dirty="0">
                <a:latin typeface="Arial" panose="020B0604020202020204" pitchFamily="34" charset="0"/>
              </a:rPr>
              <a:t>CH</a:t>
            </a:r>
            <a:r>
              <a:rPr lang="pt-BR" altLang="en-US" sz="1800" b="0" i="1" baseline="-25000" dirty="0">
                <a:latin typeface="Arial" panose="020B0604020202020204" pitchFamily="34" charset="0"/>
              </a:rPr>
              <a:t>2</a:t>
            </a:r>
            <a:r>
              <a:rPr lang="pt-BR" altLang="en-US" sz="1800" b="0" dirty="0">
                <a:latin typeface="Arial" panose="020B0604020202020204" pitchFamily="34" charset="0"/>
              </a:rPr>
              <a:t>CH</a:t>
            </a:r>
            <a:r>
              <a:rPr lang="pt-BR" altLang="en-US" sz="1800" b="0" baseline="-25000" dirty="0">
                <a:latin typeface="Arial" panose="020B0604020202020204" pitchFamily="34" charset="0"/>
              </a:rPr>
              <a:t>2</a:t>
            </a:r>
            <a:r>
              <a:rPr lang="pt-BR" altLang="en-US" sz="1800" b="0" dirty="0">
                <a:latin typeface="Arial" panose="020B0604020202020204" pitchFamily="34" charset="0"/>
              </a:rPr>
              <a:t>N(CH</a:t>
            </a:r>
            <a:r>
              <a:rPr lang="pt-BR" altLang="en-US" sz="1800" b="0" baseline="-25000" dirty="0">
                <a:latin typeface="Arial" panose="020B0604020202020204" pitchFamily="34" charset="0"/>
              </a:rPr>
              <a:t>2</a:t>
            </a:r>
            <a:r>
              <a:rPr lang="pt-BR" altLang="en-US" sz="1800" b="0" dirty="0">
                <a:latin typeface="Arial" panose="020B0604020202020204" pitchFamily="34" charset="0"/>
              </a:rPr>
              <a:t>CH</a:t>
            </a:r>
            <a:r>
              <a:rPr lang="pt-BR" altLang="en-US" sz="1800" b="0" baseline="-25000" dirty="0">
                <a:latin typeface="Arial" panose="020B0604020202020204" pitchFamily="34" charset="0"/>
              </a:rPr>
              <a:t>2</a:t>
            </a:r>
            <a:r>
              <a:rPr lang="pt-BR" altLang="en-US" sz="1800" b="0" dirty="0">
                <a:latin typeface="Arial" panose="020B0604020202020204" pitchFamily="34" charset="0"/>
              </a:rPr>
              <a:t>)</a:t>
            </a:r>
            <a:r>
              <a:rPr lang="pt-BR" altLang="en-US" sz="1800" b="0" baseline="-25000" dirty="0">
                <a:latin typeface="Arial" panose="020B0604020202020204" pitchFamily="34" charset="0"/>
              </a:rPr>
              <a:t>2</a:t>
            </a:r>
            <a:r>
              <a:rPr lang="pt-BR" altLang="en-US" sz="1800" b="0" dirty="0">
                <a:latin typeface="Arial" panose="020B0604020202020204" pitchFamily="34" charset="0"/>
              </a:rPr>
              <a:t>NCH</a:t>
            </a:r>
            <a:r>
              <a:rPr lang="pt-BR" altLang="en-US" sz="1800" b="0" baseline="-25000" dirty="0">
                <a:latin typeface="Arial" panose="020B0604020202020204" pitchFamily="34" charset="0"/>
              </a:rPr>
              <a:t>3</a:t>
            </a:r>
            <a:r>
              <a:rPr lang="pt-BR" altLang="en-US" sz="1800" b="0" dirty="0">
                <a:latin typeface="Arial" panose="020B0604020202020204" pitchFamily="34" charset="0"/>
              </a:rPr>
              <a:t>); </a:t>
            </a:r>
            <a:r>
              <a:rPr lang="en-US" altLang="en-US" sz="1800" b="0" dirty="0">
                <a:latin typeface="Arial" panose="020B0604020202020204" pitchFamily="34" charset="0"/>
              </a:rPr>
              <a:t>δ</a:t>
            </a:r>
            <a:r>
              <a:rPr lang="pt-BR" altLang="en-US" sz="1800" b="0" dirty="0">
                <a:latin typeface="Arial" panose="020B0604020202020204" pitchFamily="34" charset="0"/>
              </a:rPr>
              <a:t>c (100 MHz, CDCl</a:t>
            </a:r>
            <a:r>
              <a:rPr lang="pt-BR" altLang="en-US" sz="1800" b="0" baseline="-25000" dirty="0">
                <a:latin typeface="Arial" panose="020B0604020202020204" pitchFamily="34" charset="0"/>
              </a:rPr>
              <a:t>3</a:t>
            </a:r>
            <a:r>
              <a:rPr lang="pt-BR" altLang="en-US" sz="1800" b="0" dirty="0">
                <a:latin typeface="Arial" panose="020B0604020202020204" pitchFamily="34" charset="0"/>
              </a:rPr>
              <a:t>), 162.7, 161.9, 149.0, 131.8, 129.4, 129.2, 128.7, 128.5, 126.4,123.4, 123.1, 122.4, 54.9, 54.6, 52.7, 45.5, 45.5, 37.3; </a:t>
            </a:r>
            <a:r>
              <a:rPr lang="pt-BR" altLang="en-US" sz="1800" b="0" i="1" dirty="0">
                <a:latin typeface="Arial" panose="020B0604020202020204" pitchFamily="34" charset="0"/>
              </a:rPr>
              <a:t>m/z</a:t>
            </a:r>
            <a:r>
              <a:rPr lang="pt-BR" altLang="en-US" sz="1800" b="0" dirty="0">
                <a:latin typeface="Arial" panose="020B0604020202020204" pitchFamily="34" charset="0"/>
              </a:rPr>
              <a:t>: 369 (M + H)</a:t>
            </a:r>
            <a:r>
              <a:rPr lang="pt-BR" altLang="en-US" sz="1800" b="0" baseline="30000" dirty="0">
                <a:latin typeface="Arial" panose="020B0604020202020204" pitchFamily="34" charset="0"/>
              </a:rPr>
              <a:t>+</a:t>
            </a:r>
            <a:r>
              <a:rPr lang="pt-BR" altLang="en-US" sz="1800" b="0" dirty="0">
                <a:latin typeface="Arial" panose="020B0604020202020204" pitchFamily="34" charset="0"/>
              </a:rPr>
              <a:t>; </a:t>
            </a:r>
            <a:r>
              <a:rPr lang="en-US" altLang="en-US" sz="1800" b="0" dirty="0">
                <a:latin typeface="Arial" panose="020B0604020202020204" pitchFamily="34" charset="0"/>
              </a:rPr>
              <a:t>ν</a:t>
            </a:r>
            <a:r>
              <a:rPr lang="pt-BR" altLang="en-US" sz="1800" b="0" baseline="-25000" dirty="0">
                <a:latin typeface="Arial" panose="020B0604020202020204" pitchFamily="34" charset="0"/>
              </a:rPr>
              <a:t>max</a:t>
            </a:r>
            <a:r>
              <a:rPr lang="pt-BR" altLang="en-US" sz="1800" b="0" dirty="0">
                <a:latin typeface="Arial" panose="020B0604020202020204" pitchFamily="34" charset="0"/>
              </a:rPr>
              <a:t> (neat sample)/cm</a:t>
            </a:r>
            <a:r>
              <a:rPr lang="pt-BR" altLang="en-US" sz="1800" b="0" baseline="30000" dirty="0">
                <a:latin typeface="Arial" panose="020B0604020202020204" pitchFamily="34" charset="0"/>
              </a:rPr>
              <a:t>-1</a:t>
            </a:r>
            <a:r>
              <a:rPr lang="pt-BR" altLang="en-US" sz="1800" b="0" dirty="0">
                <a:latin typeface="Arial" panose="020B0604020202020204" pitchFamily="34" charset="0"/>
              </a:rPr>
              <a:t> 3078, 2928, 2793, 2757, 1655, 1522,1339,  824, 761.</a:t>
            </a:r>
            <a:endParaRPr lang="en-IE" altLang="en-US" sz="1800" b="0" dirty="0">
              <a:latin typeface="Arial" panose="020B0604020202020204" pitchFamily="34" charset="0"/>
            </a:endParaRPr>
          </a:p>
          <a:p>
            <a:pPr eaLnBrk="1" hangingPunct="1">
              <a:spcBef>
                <a:spcPct val="0"/>
              </a:spcBef>
              <a:buClrTx/>
              <a:buSzTx/>
              <a:buFontTx/>
              <a:buNone/>
            </a:pPr>
            <a:endParaRPr lang="en-IE" altLang="en-US" sz="1800" dirty="0">
              <a:latin typeface="Arial" panose="020B0604020202020204" pitchFamily="34" charset="0"/>
            </a:endParaRPr>
          </a:p>
        </p:txBody>
      </p:sp>
    </p:spTree>
    <p:extLst>
      <p:ext uri="{BB962C8B-B14F-4D97-AF65-F5344CB8AC3E}">
        <p14:creationId xmlns:p14="http://schemas.microsoft.com/office/powerpoint/2010/main" val="2597475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7B9B98-14ED-4FA6-A084-E625DD68ED76}"/>
              </a:ext>
            </a:extLst>
          </p:cNvPr>
          <p:cNvSpPr txBox="1"/>
          <p:nvPr/>
        </p:nvSpPr>
        <p:spPr>
          <a:xfrm>
            <a:off x="388306" y="157235"/>
            <a:ext cx="8116866" cy="523220"/>
          </a:xfrm>
          <a:prstGeom prst="rect">
            <a:avLst/>
          </a:prstGeom>
          <a:noFill/>
        </p:spPr>
        <p:txBody>
          <a:bodyPr wrap="square" rtlCol="0">
            <a:spAutoFit/>
          </a:bodyPr>
          <a:lstStyle/>
          <a:p>
            <a:r>
              <a:rPr lang="en-IE" sz="2800" dirty="0"/>
              <a:t>Hint and tips (</a:t>
            </a:r>
            <a:r>
              <a:rPr lang="en-IE" sz="2800" dirty="0" err="1"/>
              <a:t>a.k.a</a:t>
            </a:r>
            <a:r>
              <a:rPr lang="en-IE" sz="2800" dirty="0"/>
              <a:t> the voice of experience)</a:t>
            </a:r>
          </a:p>
        </p:txBody>
      </p:sp>
      <p:sp>
        <p:nvSpPr>
          <p:cNvPr id="4" name="TextBox 3">
            <a:extLst>
              <a:ext uri="{FF2B5EF4-FFF2-40B4-BE49-F238E27FC236}">
                <a16:creationId xmlns:a16="http://schemas.microsoft.com/office/drawing/2014/main" id="{667A93BA-9F87-4309-867D-ACFA1B106FAD}"/>
              </a:ext>
            </a:extLst>
          </p:cNvPr>
          <p:cNvSpPr txBox="1"/>
          <p:nvPr/>
        </p:nvSpPr>
        <p:spPr>
          <a:xfrm>
            <a:off x="106470" y="765664"/>
            <a:ext cx="8680537" cy="6186309"/>
          </a:xfrm>
          <a:prstGeom prst="rect">
            <a:avLst/>
          </a:prstGeom>
          <a:noFill/>
        </p:spPr>
        <p:txBody>
          <a:bodyPr wrap="square" rtlCol="0">
            <a:spAutoFit/>
          </a:bodyPr>
          <a:lstStyle/>
          <a:p>
            <a:r>
              <a:rPr lang="en-IE" b="1" dirty="0"/>
              <a:t>In the lab:</a:t>
            </a:r>
          </a:p>
          <a:p>
            <a:endParaRPr lang="en-IE" dirty="0"/>
          </a:p>
          <a:p>
            <a:r>
              <a:rPr lang="en-IE" dirty="0"/>
              <a:t>	There is no such thing as a stupid question. Don’t be afraid to ask for help.</a:t>
            </a:r>
          </a:p>
          <a:p>
            <a:r>
              <a:rPr lang="en-IE" dirty="0"/>
              <a:t>	Be organised, meticulous and tidy.</a:t>
            </a:r>
          </a:p>
          <a:p>
            <a:r>
              <a:rPr lang="en-IE" dirty="0"/>
              <a:t>	You have your spectroscopic data but look at it now not when you write up. Is it 	correct? Do you need to remove the last traces of toluene to get a nice spectrum? A 	printed spectrum is not an assigned spectrum so get the integrations, chemical shifts 	and assignments done straight away.</a:t>
            </a:r>
          </a:p>
          <a:p>
            <a:r>
              <a:rPr lang="en-IE" dirty="0"/>
              <a:t>	Don’t be afraid to ask for help</a:t>
            </a:r>
          </a:p>
          <a:p>
            <a:endParaRPr lang="en-IE" dirty="0"/>
          </a:p>
          <a:p>
            <a:r>
              <a:rPr lang="en-IE" b="1" dirty="0"/>
              <a:t>Literature searching:</a:t>
            </a:r>
          </a:p>
          <a:p>
            <a:endParaRPr lang="en-IE" dirty="0"/>
          </a:p>
          <a:p>
            <a:r>
              <a:rPr lang="en-IE" dirty="0"/>
              <a:t>	Use some of the search engines and not just Wikipedia</a:t>
            </a:r>
          </a:p>
          <a:p>
            <a:r>
              <a:rPr lang="en-IE" dirty="0"/>
              <a:t>	Referencing your R&amp;D section is easier as you go along</a:t>
            </a:r>
          </a:p>
          <a:p>
            <a:r>
              <a:rPr lang="en-IE" dirty="0"/>
              <a:t>	Care is needed when using citation managers (endnote) as it does not just work</a:t>
            </a:r>
          </a:p>
          <a:p>
            <a:endParaRPr lang="en-IE" dirty="0"/>
          </a:p>
          <a:p>
            <a:r>
              <a:rPr lang="en-IE" b="1" dirty="0"/>
              <a:t>Writing up:</a:t>
            </a:r>
          </a:p>
          <a:p>
            <a:endParaRPr lang="en-IE" dirty="0"/>
          </a:p>
          <a:p>
            <a:r>
              <a:rPr lang="en-IE" dirty="0"/>
              <a:t>	Everything takes </a:t>
            </a:r>
            <a:r>
              <a:rPr lang="en-IE" dirty="0">
                <a:sym typeface="Symbol" panose="05050102010706020507" pitchFamily="18" charset="2"/>
              </a:rPr>
              <a:t> times longer than you expect; don’t leave it until the last minute</a:t>
            </a:r>
          </a:p>
          <a:p>
            <a:r>
              <a:rPr lang="en-IE" dirty="0">
                <a:sym typeface="Symbol" panose="05050102010706020507" pitchFamily="18" charset="2"/>
              </a:rPr>
              <a:t>	Pay attention to your experimental section.</a:t>
            </a:r>
          </a:p>
          <a:p>
            <a:r>
              <a:rPr lang="en-IE" dirty="0">
                <a:sym typeface="Symbol" panose="05050102010706020507" pitchFamily="18" charset="2"/>
              </a:rPr>
              <a:t>	The intro, R&amp;D and conclusions should tell a story; hold the reader’s hand through 	your story!</a:t>
            </a:r>
          </a:p>
        </p:txBody>
      </p:sp>
    </p:spTree>
    <p:extLst>
      <p:ext uri="{BB962C8B-B14F-4D97-AF65-F5344CB8AC3E}">
        <p14:creationId xmlns:p14="http://schemas.microsoft.com/office/powerpoint/2010/main" val="4195300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noChangeArrowheads="1"/>
          </p:cNvPicPr>
          <p:nvPr/>
        </p:nvPicPr>
        <p:blipFill>
          <a:blip r:embed="rId2">
            <a:extLst>
              <a:ext uri="{28A0092B-C50C-407E-A947-70E740481C1C}">
                <a14:useLocalDpi xmlns:a14="http://schemas.microsoft.com/office/drawing/2010/main" val="0"/>
              </a:ext>
            </a:extLst>
          </a:blip>
          <a:srcRect l="5901" r="63387" b="44279"/>
          <a:stretch>
            <a:fillRect/>
          </a:stretch>
        </p:blipFill>
        <p:spPr bwMode="auto">
          <a:xfrm>
            <a:off x="329702" y="617510"/>
            <a:ext cx="7815436" cy="5856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A5CDA39-50C4-4948-92B0-C5491162D618}"/>
              </a:ext>
            </a:extLst>
          </p:cNvPr>
          <p:cNvSpPr txBox="1"/>
          <p:nvPr/>
        </p:nvSpPr>
        <p:spPr>
          <a:xfrm>
            <a:off x="664282" y="94290"/>
            <a:ext cx="7815436" cy="523220"/>
          </a:xfrm>
          <a:prstGeom prst="rect">
            <a:avLst/>
          </a:prstGeom>
          <a:noFill/>
        </p:spPr>
        <p:txBody>
          <a:bodyPr wrap="square" rtlCol="0">
            <a:spAutoFit/>
          </a:bodyPr>
          <a:lstStyle/>
          <a:p>
            <a:r>
              <a:rPr lang="en-IE" sz="2800" dirty="0"/>
              <a:t>Literature Searching</a:t>
            </a:r>
          </a:p>
        </p:txBody>
      </p:sp>
    </p:spTree>
    <p:extLst>
      <p:ext uri="{BB962C8B-B14F-4D97-AF65-F5344CB8AC3E}">
        <p14:creationId xmlns:p14="http://schemas.microsoft.com/office/powerpoint/2010/main" val="1949624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2D8001-FAAC-427F-96C9-C18C0B77310A}"/>
              </a:ext>
            </a:extLst>
          </p:cNvPr>
          <p:cNvSpPr txBox="1"/>
          <p:nvPr/>
        </p:nvSpPr>
        <p:spPr>
          <a:xfrm>
            <a:off x="664282" y="94290"/>
            <a:ext cx="7815436" cy="523220"/>
          </a:xfrm>
          <a:prstGeom prst="rect">
            <a:avLst/>
          </a:prstGeom>
          <a:noFill/>
        </p:spPr>
        <p:txBody>
          <a:bodyPr wrap="square" rtlCol="0">
            <a:spAutoFit/>
          </a:bodyPr>
          <a:lstStyle/>
          <a:p>
            <a:r>
              <a:rPr lang="en-IE" sz="2800" dirty="0"/>
              <a:t>Literature Searching</a:t>
            </a:r>
          </a:p>
        </p:txBody>
      </p:sp>
      <p:pic>
        <p:nvPicPr>
          <p:cNvPr id="4" name="Picture 3">
            <a:extLst>
              <a:ext uri="{FF2B5EF4-FFF2-40B4-BE49-F238E27FC236}">
                <a16:creationId xmlns:a16="http://schemas.microsoft.com/office/drawing/2014/main" id="{C9DF5AE6-E1D9-4E08-94BB-16F50AAE3BE7}"/>
              </a:ext>
            </a:extLst>
          </p:cNvPr>
          <p:cNvPicPr>
            <a:picLocks noChangeAspect="1"/>
          </p:cNvPicPr>
          <p:nvPr/>
        </p:nvPicPr>
        <p:blipFill>
          <a:blip r:embed="rId2"/>
          <a:stretch>
            <a:fillRect/>
          </a:stretch>
        </p:blipFill>
        <p:spPr>
          <a:xfrm>
            <a:off x="206881" y="617510"/>
            <a:ext cx="8479718" cy="5069306"/>
          </a:xfrm>
          <a:prstGeom prst="rect">
            <a:avLst/>
          </a:prstGeom>
        </p:spPr>
      </p:pic>
      <p:sp>
        <p:nvSpPr>
          <p:cNvPr id="5" name="TextBox 4">
            <a:extLst>
              <a:ext uri="{FF2B5EF4-FFF2-40B4-BE49-F238E27FC236}">
                <a16:creationId xmlns:a16="http://schemas.microsoft.com/office/drawing/2014/main" id="{C55130F2-0F4B-4B62-9B08-40F2870A26D0}"/>
              </a:ext>
            </a:extLst>
          </p:cNvPr>
          <p:cNvSpPr txBox="1"/>
          <p:nvPr/>
        </p:nvSpPr>
        <p:spPr>
          <a:xfrm>
            <a:off x="91217" y="5657671"/>
            <a:ext cx="7517699" cy="1200329"/>
          </a:xfrm>
          <a:prstGeom prst="rect">
            <a:avLst/>
          </a:prstGeom>
          <a:noFill/>
        </p:spPr>
        <p:txBody>
          <a:bodyPr wrap="none" rtlCol="0">
            <a:spAutoFit/>
          </a:bodyPr>
          <a:lstStyle/>
          <a:p>
            <a:r>
              <a:rPr lang="en-IE" dirty="0"/>
              <a:t>Online access at home: </a:t>
            </a:r>
          </a:p>
          <a:p>
            <a:r>
              <a:rPr lang="en-IE" dirty="0"/>
              <a:t>take </a:t>
            </a:r>
            <a:r>
              <a:rPr lang="en-IE" dirty="0">
                <a:hlinkClick r:id="rId3"/>
              </a:rPr>
              <a:t>https://pubs.rsc.org/en/content/articlelanding/2021/dt/d1dt02164h</a:t>
            </a:r>
            <a:endParaRPr lang="en-IE" dirty="0"/>
          </a:p>
          <a:p>
            <a:r>
              <a:rPr lang="en-IE" dirty="0"/>
              <a:t>And modify the address to: </a:t>
            </a:r>
          </a:p>
          <a:p>
            <a:r>
              <a:rPr lang="en-IE" dirty="0">
                <a:solidFill>
                  <a:srgbClr val="FF0000"/>
                </a:solidFill>
                <a:hlinkClick r:id="rId4">
                  <a:extLst>
                    <a:ext uri="{A12FA001-AC4F-418D-AE19-62706E023703}">
                      <ahyp:hlinkClr xmlns:ahyp="http://schemas.microsoft.com/office/drawing/2018/hyperlinkcolor" val="tx"/>
                    </a:ext>
                  </a:extLst>
                </a:hlinkClick>
              </a:rPr>
              <a:t>http://</a:t>
            </a:r>
            <a:r>
              <a:rPr lang="en-IE" dirty="0">
                <a:solidFill>
                  <a:srgbClr val="0563C1"/>
                </a:solidFill>
                <a:hlinkClick r:id="rId4">
                  <a:extLst>
                    <a:ext uri="{A12FA001-AC4F-418D-AE19-62706E023703}">
                      <ahyp:hlinkClr xmlns:ahyp="http://schemas.microsoft.com/office/drawing/2018/hyperlinkcolor" val="tx"/>
                    </a:ext>
                  </a:extLst>
                </a:hlinkClick>
              </a:rPr>
              <a:t>pubs.rsc.org.</a:t>
            </a:r>
            <a:r>
              <a:rPr lang="en-IE" dirty="0">
                <a:solidFill>
                  <a:srgbClr val="FF0000"/>
                </a:solidFill>
                <a:hlinkClick r:id="rId4">
                  <a:extLst>
                    <a:ext uri="{A12FA001-AC4F-418D-AE19-62706E023703}">
                      <ahyp:hlinkClr xmlns:ahyp="http://schemas.microsoft.com/office/drawing/2018/hyperlinkcolor" val="tx"/>
                    </a:ext>
                  </a:extLst>
                </a:hlinkClick>
              </a:rPr>
              <a:t>elib.tcd.ie</a:t>
            </a:r>
            <a:r>
              <a:rPr lang="en-IE" dirty="0">
                <a:solidFill>
                  <a:srgbClr val="0563C1"/>
                </a:solidFill>
                <a:hlinkClick r:id="rId4">
                  <a:extLst>
                    <a:ext uri="{A12FA001-AC4F-418D-AE19-62706E023703}">
                      <ahyp:hlinkClr xmlns:ahyp="http://schemas.microsoft.com/office/drawing/2018/hyperlinkcolor" val="tx"/>
                    </a:ext>
                  </a:extLst>
                </a:hlinkClick>
              </a:rPr>
              <a:t>/en/content/articlelanding/2021/dt/d1dt02164h</a:t>
            </a:r>
            <a:endParaRPr lang="en-IE" dirty="0"/>
          </a:p>
        </p:txBody>
      </p:sp>
    </p:spTree>
    <p:extLst>
      <p:ext uri="{BB962C8B-B14F-4D97-AF65-F5344CB8AC3E}">
        <p14:creationId xmlns:p14="http://schemas.microsoft.com/office/powerpoint/2010/main" val="4093045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descr="SCOPU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64958"/>
            <a:ext cx="9144000" cy="490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D082FC78-55C2-4612-BFC5-C793CAF98F2C}"/>
              </a:ext>
            </a:extLst>
          </p:cNvPr>
          <p:cNvSpPr txBox="1"/>
          <p:nvPr/>
        </p:nvSpPr>
        <p:spPr>
          <a:xfrm>
            <a:off x="664282" y="94290"/>
            <a:ext cx="7815436" cy="523220"/>
          </a:xfrm>
          <a:prstGeom prst="rect">
            <a:avLst/>
          </a:prstGeom>
          <a:noFill/>
        </p:spPr>
        <p:txBody>
          <a:bodyPr wrap="square" rtlCol="0">
            <a:spAutoFit/>
          </a:bodyPr>
          <a:lstStyle/>
          <a:p>
            <a:r>
              <a:rPr lang="en-IE" sz="2800" dirty="0"/>
              <a:t>Literature Searching</a:t>
            </a:r>
          </a:p>
        </p:txBody>
      </p:sp>
    </p:spTree>
    <p:extLst>
      <p:ext uri="{BB962C8B-B14F-4D97-AF65-F5344CB8AC3E}">
        <p14:creationId xmlns:p14="http://schemas.microsoft.com/office/powerpoint/2010/main" val="1817383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Screenshot 2014-09-08 09.38.35 USE.png"/>
          <p:cNvPicPr>
            <a:picLocks noChangeAspect="1"/>
          </p:cNvPicPr>
          <p:nvPr/>
        </p:nvPicPr>
        <p:blipFill>
          <a:blip r:embed="rId2">
            <a:extLst>
              <a:ext uri="{28A0092B-C50C-407E-A947-70E740481C1C}">
                <a14:useLocalDpi xmlns:a14="http://schemas.microsoft.com/office/drawing/2010/main" val="0"/>
              </a:ext>
            </a:extLst>
          </a:blip>
          <a:srcRect l="22437" r="20302" b="24609"/>
          <a:stretch>
            <a:fillRect/>
          </a:stretch>
        </p:blipFill>
        <p:spPr bwMode="auto">
          <a:xfrm>
            <a:off x="401638" y="679450"/>
            <a:ext cx="8340725" cy="617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0DB82F8-FB29-4A98-9218-E9C70B168B58}"/>
              </a:ext>
            </a:extLst>
          </p:cNvPr>
          <p:cNvSpPr txBox="1"/>
          <p:nvPr/>
        </p:nvSpPr>
        <p:spPr>
          <a:xfrm>
            <a:off x="664282" y="94290"/>
            <a:ext cx="7815436" cy="523220"/>
          </a:xfrm>
          <a:prstGeom prst="rect">
            <a:avLst/>
          </a:prstGeom>
          <a:noFill/>
        </p:spPr>
        <p:txBody>
          <a:bodyPr wrap="square" rtlCol="0">
            <a:spAutoFit/>
          </a:bodyPr>
          <a:lstStyle/>
          <a:p>
            <a:r>
              <a:rPr lang="en-IE" sz="2800" dirty="0"/>
              <a:t>Literature Searching</a:t>
            </a:r>
          </a:p>
        </p:txBody>
      </p:sp>
    </p:spTree>
    <p:extLst>
      <p:ext uri="{BB962C8B-B14F-4D97-AF65-F5344CB8AC3E}">
        <p14:creationId xmlns:p14="http://schemas.microsoft.com/office/powerpoint/2010/main" val="1986855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2" y="765175"/>
            <a:ext cx="8524875"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2B6E0412-A96B-4A51-8C5E-D81249635501}"/>
              </a:ext>
            </a:extLst>
          </p:cNvPr>
          <p:cNvSpPr txBox="1"/>
          <p:nvPr/>
        </p:nvSpPr>
        <p:spPr>
          <a:xfrm>
            <a:off x="664282" y="94290"/>
            <a:ext cx="7815436" cy="523220"/>
          </a:xfrm>
          <a:prstGeom prst="rect">
            <a:avLst/>
          </a:prstGeom>
          <a:noFill/>
        </p:spPr>
        <p:txBody>
          <a:bodyPr wrap="square" rtlCol="0">
            <a:spAutoFit/>
          </a:bodyPr>
          <a:lstStyle/>
          <a:p>
            <a:r>
              <a:rPr lang="en-IE" sz="2800" dirty="0"/>
              <a:t>Literature Searching</a:t>
            </a:r>
          </a:p>
        </p:txBody>
      </p:sp>
    </p:spTree>
    <p:extLst>
      <p:ext uri="{BB962C8B-B14F-4D97-AF65-F5344CB8AC3E}">
        <p14:creationId xmlns:p14="http://schemas.microsoft.com/office/powerpoint/2010/main" val="3278737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ChangeArrowheads="1"/>
          </p:cNvSpPr>
          <p:nvPr/>
        </p:nvSpPr>
        <p:spPr bwMode="auto">
          <a:xfrm>
            <a:off x="219462" y="4166337"/>
            <a:ext cx="878522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bg1"/>
                </a:solidFill>
                <a:latin typeface="Arial" panose="020B0604020202020204" pitchFamily="34" charset="0"/>
                <a:ea typeface="ＭＳ Ｐゴシック" panose="020B0600070205080204" pitchFamily="34" charset="-128"/>
              </a:defRPr>
            </a:lvl1pPr>
            <a:lvl2pPr marL="742950" indent="-285750">
              <a:defRPr b="1">
                <a:solidFill>
                  <a:schemeClr val="bg1"/>
                </a:solidFill>
                <a:latin typeface="Arial" panose="020B0604020202020204" pitchFamily="34" charset="0"/>
                <a:ea typeface="ＭＳ Ｐゴシック" panose="020B0600070205080204" pitchFamily="34" charset="-128"/>
              </a:defRPr>
            </a:lvl2pPr>
            <a:lvl3pPr marL="1143000" indent="-228600">
              <a:defRPr b="1">
                <a:solidFill>
                  <a:schemeClr val="bg1"/>
                </a:solidFill>
                <a:latin typeface="Arial" panose="020B0604020202020204" pitchFamily="34" charset="0"/>
                <a:ea typeface="ＭＳ Ｐゴシック" panose="020B0600070205080204" pitchFamily="34" charset="-128"/>
              </a:defRPr>
            </a:lvl3pPr>
            <a:lvl4pPr marL="1600200" indent="-228600">
              <a:defRPr b="1">
                <a:solidFill>
                  <a:schemeClr val="bg1"/>
                </a:solidFill>
                <a:latin typeface="Arial" panose="020B0604020202020204" pitchFamily="34" charset="0"/>
                <a:ea typeface="ＭＳ Ｐゴシック" panose="020B0600070205080204" pitchFamily="34" charset="-128"/>
              </a:defRPr>
            </a:lvl4pPr>
            <a:lvl5pPr marL="2057400" indent="-228600">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9pPr>
          </a:lstStyle>
          <a:p>
            <a:r>
              <a:rPr lang="en-GB" altLang="en-US" b="0" dirty="0">
                <a:solidFill>
                  <a:schemeClr val="tx1"/>
                </a:solidFill>
                <a:latin typeface="+mn-lt"/>
              </a:rPr>
              <a:t>Semester 1 will focus on self-directed learning (development of problem solving skills) and on research work towards completion of capstone project. </a:t>
            </a:r>
          </a:p>
          <a:p>
            <a:endParaRPr lang="en-GB" altLang="en-US" b="0" dirty="0">
              <a:solidFill>
                <a:schemeClr val="tx1"/>
              </a:solidFill>
              <a:latin typeface="+mn-lt"/>
            </a:endParaRPr>
          </a:p>
          <a:p>
            <a:r>
              <a:rPr lang="en-GB" altLang="en-US" b="0" dirty="0">
                <a:solidFill>
                  <a:schemeClr val="tx1"/>
                </a:solidFill>
                <a:latin typeface="+mn-lt"/>
              </a:rPr>
              <a:t>Activities in semester 1 will be assessed via viva voce examination during the TCD scheduled assessment week.</a:t>
            </a:r>
          </a:p>
          <a:p>
            <a:endParaRPr lang="en-GB" altLang="en-US" b="0" dirty="0">
              <a:solidFill>
                <a:schemeClr val="tx1"/>
              </a:solidFill>
              <a:latin typeface="+mn-lt"/>
            </a:endParaRPr>
          </a:p>
          <a:p>
            <a:r>
              <a:rPr lang="en-GB" sz="1800" b="0" dirty="0">
                <a:solidFill>
                  <a:schemeClr val="tx1"/>
                </a:solidFill>
                <a:effectLst/>
                <a:latin typeface="+mn-lt"/>
                <a:ea typeface="Calibri" panose="020F0502020204030204" pitchFamily="34" charset="0"/>
              </a:rPr>
              <a:t>During semester 2 students will enrol in taught modules and will continue to develop problem-solving skills. Activities in semester 2 will be assessed via written examination (either online or in person) during the TCD scheduled assessment week.</a:t>
            </a:r>
            <a:endParaRPr lang="en-IE" altLang="en-US" b="0" dirty="0">
              <a:solidFill>
                <a:schemeClr val="tx1"/>
              </a:solidFill>
              <a:latin typeface="+mn-lt"/>
            </a:endParaRPr>
          </a:p>
        </p:txBody>
      </p:sp>
      <p:graphicFrame>
        <p:nvGraphicFramePr>
          <p:cNvPr id="6" name="Table 5">
            <a:extLst>
              <a:ext uri="{FF2B5EF4-FFF2-40B4-BE49-F238E27FC236}">
                <a16:creationId xmlns:a16="http://schemas.microsoft.com/office/drawing/2014/main" id="{446A0F41-A3D2-4E4D-A83C-0569E8B29E5E}"/>
              </a:ext>
            </a:extLst>
          </p:cNvPr>
          <p:cNvGraphicFramePr>
            <a:graphicFrameLocks noGrp="1" noChangeAspect="1"/>
          </p:cNvGraphicFramePr>
          <p:nvPr>
            <p:extLst>
              <p:ext uri="{D42A27DB-BD31-4B8C-83A1-F6EECF244321}">
                <p14:modId xmlns:p14="http://schemas.microsoft.com/office/powerpoint/2010/main" val="11426814"/>
              </p:ext>
            </p:extLst>
          </p:nvPr>
        </p:nvGraphicFramePr>
        <p:xfrm>
          <a:off x="567382" y="1127912"/>
          <a:ext cx="7564683" cy="2615557"/>
        </p:xfrm>
        <a:graphic>
          <a:graphicData uri="http://schemas.openxmlformats.org/drawingml/2006/table">
            <a:tbl>
              <a:tblPr firstRow="1" firstCol="1" bandRow="1">
                <a:tableStyleId>{5C22544A-7EE6-4342-B048-85BDC9FD1C3A}</a:tableStyleId>
              </a:tblPr>
              <a:tblGrid>
                <a:gridCol w="1249048">
                  <a:extLst>
                    <a:ext uri="{9D8B030D-6E8A-4147-A177-3AD203B41FA5}">
                      <a16:colId xmlns:a16="http://schemas.microsoft.com/office/drawing/2014/main" val="4100278494"/>
                    </a:ext>
                  </a:extLst>
                </a:gridCol>
                <a:gridCol w="3793801">
                  <a:extLst>
                    <a:ext uri="{9D8B030D-6E8A-4147-A177-3AD203B41FA5}">
                      <a16:colId xmlns:a16="http://schemas.microsoft.com/office/drawing/2014/main" val="3512960010"/>
                    </a:ext>
                  </a:extLst>
                </a:gridCol>
                <a:gridCol w="2521834">
                  <a:extLst>
                    <a:ext uri="{9D8B030D-6E8A-4147-A177-3AD203B41FA5}">
                      <a16:colId xmlns:a16="http://schemas.microsoft.com/office/drawing/2014/main" val="1511814178"/>
                    </a:ext>
                  </a:extLst>
                </a:gridCol>
              </a:tblGrid>
              <a:tr h="245474">
                <a:tc>
                  <a:txBody>
                    <a:bodyPr/>
                    <a:lstStyle/>
                    <a:p>
                      <a:pPr algn="just">
                        <a:lnSpc>
                          <a:spcPct val="115000"/>
                        </a:lnSpc>
                        <a:spcAft>
                          <a:spcPts val="800"/>
                        </a:spcAft>
                      </a:pPr>
                      <a:r>
                        <a:rPr lang="en-US" sz="1500">
                          <a:effectLst/>
                        </a:rPr>
                        <a:t> </a:t>
                      </a:r>
                      <a:endParaRPr lang="en-IE"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n-US" sz="1500" dirty="0">
                          <a:effectLst/>
                        </a:rPr>
                        <a:t>Semester 1</a:t>
                      </a:r>
                      <a:endParaRPr lang="en-IE"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n-US" sz="1500" dirty="0">
                          <a:effectLst/>
                        </a:rPr>
                        <a:t>Semester 2</a:t>
                      </a:r>
                      <a:endParaRPr lang="en-IE"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1473225"/>
                  </a:ext>
                </a:extLst>
              </a:tr>
              <a:tr h="922382">
                <a:tc>
                  <a:txBody>
                    <a:bodyPr/>
                    <a:lstStyle/>
                    <a:p>
                      <a:pPr algn="just">
                        <a:lnSpc>
                          <a:spcPct val="115000"/>
                        </a:lnSpc>
                        <a:spcAft>
                          <a:spcPts val="800"/>
                        </a:spcAft>
                      </a:pPr>
                      <a:r>
                        <a:rPr lang="en-US" sz="1500">
                          <a:effectLst/>
                        </a:rPr>
                        <a:t>Activities</a:t>
                      </a:r>
                      <a:endParaRPr lang="en-IE"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n-US" sz="1500">
                          <a:effectLst/>
                        </a:rPr>
                        <a:t>Capstone Research Project</a:t>
                      </a:r>
                      <a:endParaRPr lang="en-IE" sz="1500">
                        <a:effectLst/>
                      </a:endParaRPr>
                    </a:p>
                    <a:p>
                      <a:pPr algn="just">
                        <a:lnSpc>
                          <a:spcPct val="115000"/>
                        </a:lnSpc>
                        <a:spcAft>
                          <a:spcPts val="800"/>
                        </a:spcAft>
                      </a:pPr>
                      <a:r>
                        <a:rPr lang="en-US" sz="1500">
                          <a:effectLst/>
                        </a:rPr>
                        <a:t>Problem-solving through self-directed learning.</a:t>
                      </a:r>
                      <a:endParaRPr lang="en-IE"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n-US" sz="1500">
                          <a:effectLst/>
                        </a:rPr>
                        <a:t>Taught modules</a:t>
                      </a:r>
                      <a:endParaRPr lang="en-IE" sz="1500">
                        <a:effectLst/>
                      </a:endParaRPr>
                    </a:p>
                    <a:p>
                      <a:pPr algn="just">
                        <a:lnSpc>
                          <a:spcPct val="115000"/>
                        </a:lnSpc>
                        <a:spcAft>
                          <a:spcPts val="800"/>
                        </a:spcAft>
                      </a:pPr>
                      <a:r>
                        <a:rPr lang="en-US" sz="1500">
                          <a:effectLst/>
                        </a:rPr>
                        <a:t>Problem-solving through self-directed learning and tutorials.</a:t>
                      </a:r>
                      <a:endParaRPr lang="en-IE"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7659074"/>
                  </a:ext>
                </a:extLst>
              </a:tr>
              <a:tr h="1447176">
                <a:tc>
                  <a:txBody>
                    <a:bodyPr/>
                    <a:lstStyle/>
                    <a:p>
                      <a:pPr algn="just">
                        <a:lnSpc>
                          <a:spcPct val="115000"/>
                        </a:lnSpc>
                        <a:spcAft>
                          <a:spcPts val="800"/>
                        </a:spcAft>
                      </a:pPr>
                      <a:r>
                        <a:rPr lang="en-US" sz="1500">
                          <a:effectLst/>
                        </a:rPr>
                        <a:t>Assessments</a:t>
                      </a:r>
                      <a:endParaRPr lang="en-IE"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n-US" sz="1500">
                          <a:effectLst/>
                        </a:rPr>
                        <a:t>Viva voce examination of:</a:t>
                      </a:r>
                      <a:endParaRPr lang="en-IE" sz="1500">
                        <a:effectLst/>
                      </a:endParaRPr>
                    </a:p>
                    <a:p>
                      <a:pPr marL="342900" lvl="0" indent="-342900" algn="just">
                        <a:lnSpc>
                          <a:spcPct val="115000"/>
                        </a:lnSpc>
                        <a:buFont typeface="Symbol" panose="05050102010706020507" pitchFamily="18" charset="2"/>
                        <a:buChar char=""/>
                      </a:pPr>
                      <a:r>
                        <a:rPr lang="en-US" sz="1500">
                          <a:effectLst/>
                        </a:rPr>
                        <a:t>capstone project</a:t>
                      </a:r>
                      <a:endParaRPr lang="en-IE" sz="1500">
                        <a:effectLst/>
                      </a:endParaRPr>
                    </a:p>
                    <a:p>
                      <a:pPr marL="342900" lvl="0" indent="-342900" algn="just">
                        <a:lnSpc>
                          <a:spcPct val="115000"/>
                        </a:lnSpc>
                        <a:spcAft>
                          <a:spcPts val="800"/>
                        </a:spcAft>
                        <a:buFont typeface="Symbol" panose="05050102010706020507" pitchFamily="18" charset="2"/>
                        <a:buChar char=""/>
                      </a:pPr>
                      <a:r>
                        <a:rPr lang="en-US" sz="1500">
                          <a:effectLst/>
                        </a:rPr>
                        <a:t>problem-solving of “seen” problems covering years 1-3 of moderatorship</a:t>
                      </a:r>
                      <a:endParaRPr lang="en-IE"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n-US" sz="1500" dirty="0">
                          <a:effectLst/>
                        </a:rPr>
                        <a:t>Written examinations:</a:t>
                      </a:r>
                      <a:endParaRPr lang="en-IE" sz="1500" dirty="0">
                        <a:effectLst/>
                      </a:endParaRPr>
                    </a:p>
                    <a:p>
                      <a:pPr marL="342900" lvl="0" indent="-342900" algn="just">
                        <a:lnSpc>
                          <a:spcPct val="115000"/>
                        </a:lnSpc>
                        <a:buFont typeface="Symbol" panose="05050102010706020507" pitchFamily="18" charset="2"/>
                        <a:buChar char=""/>
                      </a:pPr>
                      <a:r>
                        <a:rPr lang="en-US" sz="1500" dirty="0">
                          <a:effectLst/>
                        </a:rPr>
                        <a:t>6 papers for C</a:t>
                      </a:r>
                      <a:endParaRPr lang="en-IE" sz="1500" dirty="0">
                        <a:effectLst/>
                      </a:endParaRPr>
                    </a:p>
                    <a:p>
                      <a:pPr marL="342900" lvl="0" indent="-342900" algn="just">
                        <a:lnSpc>
                          <a:spcPct val="115000"/>
                        </a:lnSpc>
                        <a:buFont typeface="Symbol" panose="05050102010706020507" pitchFamily="18" charset="2"/>
                        <a:buChar char=""/>
                      </a:pPr>
                      <a:r>
                        <a:rPr lang="en-US" sz="1500" dirty="0">
                          <a:effectLst/>
                        </a:rPr>
                        <a:t>5 papers for MC</a:t>
                      </a:r>
                      <a:endParaRPr lang="en-IE" sz="1500" dirty="0">
                        <a:effectLst/>
                      </a:endParaRPr>
                    </a:p>
                    <a:p>
                      <a:pPr marL="342900" lvl="0" indent="-342900" algn="just">
                        <a:lnSpc>
                          <a:spcPct val="115000"/>
                        </a:lnSpc>
                        <a:buFont typeface="Symbol" panose="05050102010706020507" pitchFamily="18" charset="2"/>
                        <a:buChar char=""/>
                      </a:pPr>
                      <a:r>
                        <a:rPr lang="en-US" sz="1500" dirty="0">
                          <a:effectLst/>
                        </a:rPr>
                        <a:t>5 papers for CMM</a:t>
                      </a:r>
                      <a:endParaRPr lang="en-IE" sz="1500" dirty="0">
                        <a:effectLst/>
                      </a:endParaRPr>
                    </a:p>
                    <a:p>
                      <a:pPr marL="342900" lvl="0" indent="-342900" algn="just">
                        <a:lnSpc>
                          <a:spcPct val="115000"/>
                        </a:lnSpc>
                        <a:spcAft>
                          <a:spcPts val="800"/>
                        </a:spcAft>
                        <a:buFont typeface="Symbol" panose="05050102010706020507" pitchFamily="18" charset="2"/>
                        <a:buChar char=""/>
                      </a:pPr>
                      <a:r>
                        <a:rPr lang="en-US" sz="1500" dirty="0">
                          <a:effectLst/>
                        </a:rPr>
                        <a:t>2 CH papers for NPCAM</a:t>
                      </a:r>
                      <a:endParaRPr lang="en-IE"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3041221"/>
                  </a:ext>
                </a:extLst>
              </a:tr>
            </a:tbl>
          </a:graphicData>
        </a:graphic>
      </p:graphicFrame>
      <p:sp>
        <p:nvSpPr>
          <p:cNvPr id="7" name="TextBox 6">
            <a:extLst>
              <a:ext uri="{FF2B5EF4-FFF2-40B4-BE49-F238E27FC236}">
                <a16:creationId xmlns:a16="http://schemas.microsoft.com/office/drawing/2014/main" id="{95BE117D-8943-45BD-8E56-15868B4FFF0C}"/>
              </a:ext>
            </a:extLst>
          </p:cNvPr>
          <p:cNvSpPr txBox="1"/>
          <p:nvPr/>
        </p:nvSpPr>
        <p:spPr>
          <a:xfrm>
            <a:off x="2711326" y="181824"/>
            <a:ext cx="3276794" cy="523220"/>
          </a:xfrm>
          <a:prstGeom prst="rect">
            <a:avLst/>
          </a:prstGeom>
          <a:noFill/>
        </p:spPr>
        <p:txBody>
          <a:bodyPr wrap="none" rtlCol="0">
            <a:spAutoFit/>
          </a:bodyPr>
          <a:lstStyle/>
          <a:p>
            <a:r>
              <a:rPr lang="en-IE" sz="2800" b="1" dirty="0"/>
              <a:t>Structure of the year</a:t>
            </a:r>
          </a:p>
        </p:txBody>
      </p:sp>
    </p:spTree>
    <p:extLst>
      <p:ext uri="{BB962C8B-B14F-4D97-AF65-F5344CB8AC3E}">
        <p14:creationId xmlns:p14="http://schemas.microsoft.com/office/powerpoint/2010/main" val="3810092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5018"/>
            <a:ext cx="9174163"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6729EC1-2D5A-49D2-BA34-964455F9D7BF}"/>
              </a:ext>
            </a:extLst>
          </p:cNvPr>
          <p:cNvSpPr txBox="1"/>
          <p:nvPr/>
        </p:nvSpPr>
        <p:spPr>
          <a:xfrm>
            <a:off x="664282" y="94290"/>
            <a:ext cx="7815436" cy="523220"/>
          </a:xfrm>
          <a:prstGeom prst="rect">
            <a:avLst/>
          </a:prstGeom>
          <a:noFill/>
        </p:spPr>
        <p:txBody>
          <a:bodyPr wrap="square" rtlCol="0">
            <a:spAutoFit/>
          </a:bodyPr>
          <a:lstStyle/>
          <a:p>
            <a:r>
              <a:rPr lang="en-IE" sz="2800" dirty="0"/>
              <a:t>Literature Searching</a:t>
            </a:r>
          </a:p>
        </p:txBody>
      </p:sp>
    </p:spTree>
    <p:extLst>
      <p:ext uri="{BB962C8B-B14F-4D97-AF65-F5344CB8AC3E}">
        <p14:creationId xmlns:p14="http://schemas.microsoft.com/office/powerpoint/2010/main" val="2005218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7C07EEA0-8514-448B-9E62-34AF6433C153}"/>
              </a:ext>
            </a:extLst>
          </p:cNvPr>
          <p:cNvSpPr>
            <a:spLocks noChangeArrowheads="1"/>
          </p:cNvSpPr>
          <p:nvPr/>
        </p:nvSpPr>
        <p:spPr bwMode="auto">
          <a:xfrm>
            <a:off x="1979613" y="879475"/>
            <a:ext cx="518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har char="•"/>
              <a:defRPr sz="3200">
                <a:solidFill>
                  <a:schemeClr val="tx1"/>
                </a:solidFill>
                <a:latin typeface="Arial" charset="0"/>
                <a:ea typeface="ＭＳ Ｐゴシック" pitchFamily="34" charset="-128"/>
              </a:defRPr>
            </a:lvl1pPr>
            <a:lvl2pPr marL="742950" indent="-285750" algn="l" eaLnBrk="0" hangingPunct="0">
              <a:spcBef>
                <a:spcPct val="20000"/>
              </a:spcBef>
              <a:buChar char="–"/>
              <a:defRPr sz="2800">
                <a:solidFill>
                  <a:schemeClr val="tx1"/>
                </a:solidFill>
                <a:latin typeface="Arial" charset="0"/>
                <a:ea typeface="ＭＳ Ｐゴシック" pitchFamily="34" charset="-128"/>
              </a:defRPr>
            </a:lvl2pPr>
            <a:lvl3pPr marL="1143000" indent="-228600" algn="l" eaLnBrk="0" hangingPunct="0">
              <a:spcBef>
                <a:spcPct val="20000"/>
              </a:spcBef>
              <a:buChar char="•"/>
              <a:defRPr sz="2400">
                <a:solidFill>
                  <a:schemeClr val="tx1"/>
                </a:solidFill>
                <a:latin typeface="Arial" charset="0"/>
                <a:ea typeface="ＭＳ Ｐゴシック" pitchFamily="34" charset="-128"/>
              </a:defRPr>
            </a:lvl3pPr>
            <a:lvl4pPr marL="1600200" indent="-228600" algn="l" eaLnBrk="0" hangingPunct="0">
              <a:spcBef>
                <a:spcPct val="20000"/>
              </a:spcBef>
              <a:buChar char="–"/>
              <a:defRPr sz="2000">
                <a:solidFill>
                  <a:schemeClr val="tx1"/>
                </a:solidFill>
                <a:latin typeface="Arial" charset="0"/>
                <a:ea typeface="ＭＳ Ｐゴシック" pitchFamily="34" charset="-128"/>
              </a:defRPr>
            </a:lvl4pPr>
            <a:lvl5pPr marL="2057400" indent="-228600" algn="l"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r>
              <a:rPr lang="en-IE" altLang="en-US" sz="2400" u="sng" dirty="0">
                <a:solidFill>
                  <a:schemeClr val="bg2">
                    <a:lumMod val="50000"/>
                  </a:schemeClr>
                </a:solidFill>
                <a:latin typeface="Baskerville Old Face" panose="02020602080505020303" pitchFamily="18" charset="0"/>
              </a:rPr>
              <a:t>Capstone Research Project – Assessment</a:t>
            </a:r>
            <a:endParaRPr lang="en-US" altLang="en-US" sz="1800" u="sng" dirty="0">
              <a:solidFill>
                <a:schemeClr val="bg2">
                  <a:lumMod val="50000"/>
                </a:schemeClr>
              </a:solidFill>
              <a:latin typeface="Baskerville Old Face" panose="02020602080505020303" pitchFamily="18" charset="0"/>
            </a:endParaRPr>
          </a:p>
        </p:txBody>
      </p:sp>
      <p:sp>
        <p:nvSpPr>
          <p:cNvPr id="13315" name="Rectangle 3"/>
          <p:cNvSpPr>
            <a:spLocks noChangeArrowheads="1"/>
          </p:cNvSpPr>
          <p:nvPr/>
        </p:nvSpPr>
        <p:spPr bwMode="auto">
          <a:xfrm>
            <a:off x="0" y="1684059"/>
            <a:ext cx="882015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274638">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800" u="sng" dirty="0">
                <a:latin typeface="Arial" panose="020B0604020202020204" pitchFamily="34" charset="0"/>
              </a:rPr>
              <a:t>Project Assessment:</a:t>
            </a:r>
            <a:r>
              <a:rPr lang="en-US" altLang="en-US" sz="1800" dirty="0">
                <a:latin typeface="Arial" panose="020B0604020202020204" pitchFamily="34" charset="0"/>
              </a:rPr>
              <a:t> </a:t>
            </a:r>
            <a:r>
              <a:rPr lang="en-GB" altLang="en-US" sz="1800" b="0" dirty="0">
                <a:latin typeface="Arial" panose="020B0604020202020204" pitchFamily="34" charset="0"/>
              </a:rPr>
              <a:t>Your project work will be assessed by:</a:t>
            </a:r>
          </a:p>
          <a:p>
            <a:pPr algn="ctr" eaLnBrk="1" hangingPunct="1">
              <a:spcBef>
                <a:spcPct val="0"/>
              </a:spcBef>
              <a:buClrTx/>
              <a:buSzTx/>
              <a:buFontTx/>
              <a:buNone/>
            </a:pPr>
            <a:r>
              <a:rPr lang="en-GB" altLang="en-US" sz="2000" b="0" dirty="0">
                <a:solidFill>
                  <a:srgbClr val="C00000"/>
                </a:solidFill>
                <a:latin typeface="Arial" panose="020B0604020202020204" pitchFamily="34" charset="0"/>
              </a:rPr>
              <a:t> </a:t>
            </a:r>
            <a:r>
              <a:rPr lang="en-GB" altLang="en-US" sz="2000" dirty="0">
                <a:solidFill>
                  <a:srgbClr val="C00000"/>
                </a:solidFill>
                <a:latin typeface="Arial" panose="020B0604020202020204" pitchFamily="34" charset="0"/>
              </a:rPr>
              <a:t>three examiners</a:t>
            </a:r>
            <a:r>
              <a:rPr lang="en-GB" altLang="en-US" sz="2000" b="0" dirty="0">
                <a:solidFill>
                  <a:srgbClr val="C00000"/>
                </a:solidFill>
                <a:latin typeface="Arial" panose="020B0604020202020204" pitchFamily="34" charset="0"/>
              </a:rPr>
              <a:t>: </a:t>
            </a:r>
          </a:p>
          <a:p>
            <a:pPr algn="ctr" eaLnBrk="1" hangingPunct="1">
              <a:spcBef>
                <a:spcPct val="0"/>
              </a:spcBef>
              <a:buClrTx/>
              <a:buSzTx/>
              <a:buFontTx/>
              <a:buNone/>
            </a:pPr>
            <a:endParaRPr lang="en-GB" altLang="en-US" sz="1800" b="0" dirty="0">
              <a:latin typeface="Arial" panose="020B0604020202020204" pitchFamily="34" charset="0"/>
            </a:endParaRPr>
          </a:p>
          <a:p>
            <a:pPr algn="ctr" eaLnBrk="1" hangingPunct="1">
              <a:spcBef>
                <a:spcPct val="0"/>
              </a:spcBef>
              <a:buClrTx/>
              <a:buSzTx/>
              <a:buFontTx/>
              <a:buNone/>
            </a:pPr>
            <a:r>
              <a:rPr lang="en-GB" altLang="en-US" sz="1800" dirty="0">
                <a:latin typeface="Arial" panose="020B0604020202020204" pitchFamily="34" charset="0"/>
              </a:rPr>
              <a:t>	</a:t>
            </a:r>
            <a:r>
              <a:rPr lang="en-GB" altLang="en-US" sz="1800" u="sng" dirty="0">
                <a:latin typeface="Arial" panose="020B0604020202020204" pitchFamily="34" charset="0"/>
              </a:rPr>
              <a:t>Supervisor (20%):</a:t>
            </a:r>
            <a:r>
              <a:rPr lang="en-GB" altLang="en-US" sz="1800" b="0" dirty="0">
                <a:latin typeface="Arial" panose="020B0604020202020204" pitchFamily="34" charset="0"/>
              </a:rPr>
              <a:t> will submit a written report on the work conducted. </a:t>
            </a:r>
          </a:p>
          <a:p>
            <a:pPr algn="ctr" eaLnBrk="1" hangingPunct="1">
              <a:spcBef>
                <a:spcPct val="0"/>
              </a:spcBef>
              <a:buClrTx/>
              <a:buSzTx/>
              <a:buFontTx/>
              <a:buNone/>
            </a:pPr>
            <a:endParaRPr lang="en-GB" altLang="en-US" sz="1800" b="0" dirty="0">
              <a:latin typeface="Arial" panose="020B0604020202020204" pitchFamily="34" charset="0"/>
            </a:endParaRPr>
          </a:p>
          <a:p>
            <a:pPr algn="ctr" eaLnBrk="1" hangingPunct="1">
              <a:spcBef>
                <a:spcPct val="0"/>
              </a:spcBef>
              <a:buClrTx/>
              <a:buSzTx/>
              <a:buFontTx/>
              <a:buNone/>
            </a:pPr>
            <a:r>
              <a:rPr lang="en-GB" altLang="en-US" sz="1800" u="sng" dirty="0">
                <a:latin typeface="Arial" panose="020B0604020202020204" pitchFamily="34" charset="0"/>
              </a:rPr>
              <a:t>Two other assessors (40% ea.):</a:t>
            </a:r>
            <a:r>
              <a:rPr lang="en-GB" altLang="en-US" sz="1800" b="0" dirty="0">
                <a:latin typeface="Arial" panose="020B0604020202020204" pitchFamily="34" charset="0"/>
              </a:rPr>
              <a:t> will mark the project report and conduct a 	formal assessment involving </a:t>
            </a:r>
            <a:r>
              <a:rPr lang="en-GB" altLang="en-US" sz="1800" b="0" dirty="0">
                <a:solidFill>
                  <a:srgbClr val="C00000"/>
                </a:solidFill>
                <a:latin typeface="Arial" panose="020B0604020202020204" pitchFamily="34" charset="0"/>
              </a:rPr>
              <a:t>a </a:t>
            </a:r>
            <a:r>
              <a:rPr lang="en-GB" altLang="en-US" sz="1800" dirty="0">
                <a:solidFill>
                  <a:srgbClr val="C00000"/>
                </a:solidFill>
                <a:latin typeface="Arial" panose="020B0604020202020204" pitchFamily="34" charset="0"/>
              </a:rPr>
              <a:t>10 min. presentation</a:t>
            </a:r>
            <a:r>
              <a:rPr lang="en-GB" altLang="en-US" sz="1800" b="0" dirty="0">
                <a:solidFill>
                  <a:srgbClr val="C00000"/>
                </a:solidFill>
                <a:latin typeface="Arial" panose="020B0604020202020204" pitchFamily="34" charset="0"/>
              </a:rPr>
              <a:t> </a:t>
            </a:r>
            <a:r>
              <a:rPr lang="en-GB" altLang="en-US" sz="1800" b="0" dirty="0">
                <a:latin typeface="Arial" panose="020B0604020202020204" pitchFamily="34" charset="0"/>
              </a:rPr>
              <a:t>by the student followed by a</a:t>
            </a:r>
            <a:r>
              <a:rPr lang="en-GB" altLang="en-US" sz="1800" b="0" dirty="0">
                <a:solidFill>
                  <a:srgbClr val="C00000"/>
                </a:solidFill>
                <a:latin typeface="Arial" panose="020B0604020202020204" pitchFamily="34" charset="0"/>
              </a:rPr>
              <a:t> </a:t>
            </a:r>
            <a:r>
              <a:rPr lang="en-GB" altLang="en-US" sz="1800" dirty="0">
                <a:solidFill>
                  <a:srgbClr val="C00000"/>
                </a:solidFill>
                <a:latin typeface="Arial" panose="020B0604020202020204" pitchFamily="34" charset="0"/>
              </a:rPr>
              <a:t>20min</a:t>
            </a:r>
            <a:r>
              <a:rPr lang="en-GB" altLang="en-US" sz="1800" b="0" dirty="0">
                <a:solidFill>
                  <a:srgbClr val="C00000"/>
                </a:solidFill>
                <a:latin typeface="Arial" panose="020B0604020202020204" pitchFamily="34" charset="0"/>
              </a:rPr>
              <a:t> </a:t>
            </a:r>
            <a:r>
              <a:rPr lang="en-GB" altLang="en-US" sz="1800" dirty="0">
                <a:solidFill>
                  <a:srgbClr val="C00000"/>
                </a:solidFill>
                <a:latin typeface="Arial" panose="020B0604020202020204" pitchFamily="34" charset="0"/>
              </a:rPr>
              <a:t>question &amp; answer session in which the work and underlying theoretical concepts will be discussed. The problems will then be discussed</a:t>
            </a:r>
            <a:r>
              <a:rPr lang="en-GB" altLang="en-US" sz="1800" b="0" dirty="0">
                <a:solidFill>
                  <a:srgbClr val="FF0000"/>
                </a:solidFill>
                <a:latin typeface="Arial" panose="020B0604020202020204" pitchFamily="34" charset="0"/>
              </a:rPr>
              <a:t>. </a:t>
            </a:r>
          </a:p>
          <a:p>
            <a:pPr algn="ctr" eaLnBrk="1" hangingPunct="1">
              <a:spcBef>
                <a:spcPct val="0"/>
              </a:spcBef>
              <a:buClrTx/>
              <a:buSzTx/>
              <a:buFontTx/>
              <a:buNone/>
            </a:pPr>
            <a:endParaRPr lang="en-GB" altLang="en-US" sz="1800" b="0" dirty="0">
              <a:solidFill>
                <a:srgbClr val="FF0000"/>
              </a:solidFill>
              <a:latin typeface="Arial" panose="020B0604020202020204" pitchFamily="34" charset="0"/>
            </a:endParaRPr>
          </a:p>
          <a:p>
            <a:pPr algn="ctr" eaLnBrk="1" hangingPunct="1">
              <a:spcBef>
                <a:spcPct val="0"/>
              </a:spcBef>
              <a:buClrTx/>
              <a:buSzTx/>
              <a:buFontTx/>
              <a:buNone/>
            </a:pPr>
            <a:endParaRPr lang="en-GB" altLang="en-US" sz="1800" b="0" dirty="0">
              <a:solidFill>
                <a:srgbClr val="FF0000"/>
              </a:solidFill>
              <a:latin typeface="Arial" panose="020B0604020202020204" pitchFamily="34" charset="0"/>
            </a:endParaRPr>
          </a:p>
          <a:p>
            <a:pPr algn="ctr">
              <a:spcBef>
                <a:spcPct val="0"/>
              </a:spcBef>
              <a:buClrTx/>
              <a:buSzTx/>
              <a:buNone/>
            </a:pPr>
            <a:r>
              <a:rPr lang="en-GB" altLang="en-US" sz="1800" dirty="0">
                <a:latin typeface="Arial" panose="020B0604020202020204" pitchFamily="34" charset="0"/>
              </a:rPr>
              <a:t>	</a:t>
            </a:r>
            <a:r>
              <a:rPr lang="en-GB" altLang="en-US" sz="1800" u="sng" dirty="0">
                <a:latin typeface="Arial" panose="020B0604020202020204" pitchFamily="34" charset="0"/>
              </a:rPr>
              <a:t>Dates for presentations:</a:t>
            </a:r>
            <a:r>
              <a:rPr lang="en-GB" altLang="en-US" sz="1800" b="0" dirty="0">
                <a:latin typeface="Arial" panose="020B0604020202020204" pitchFamily="34" charset="0"/>
              </a:rPr>
              <a:t> </a:t>
            </a:r>
            <a:r>
              <a:rPr lang="en-GB" altLang="en-US" sz="1800" dirty="0">
                <a:solidFill>
                  <a:srgbClr val="C00000"/>
                </a:solidFill>
                <a:latin typeface="Arial" panose="020B0604020202020204" pitchFamily="34" charset="0"/>
              </a:rPr>
              <a:t>Semester 1 (13th-17th December). </a:t>
            </a:r>
            <a:r>
              <a:rPr lang="en-GB" altLang="en-US" sz="1800" b="0" dirty="0">
                <a:latin typeface="Arial" panose="020B0604020202020204" pitchFamily="34" charset="0"/>
              </a:rPr>
              <a:t>These will be </a:t>
            </a:r>
            <a:r>
              <a:rPr lang="en-GB" altLang="en-US" sz="1800" b="0" u="sng" dirty="0">
                <a:latin typeface="Arial" panose="020B0604020202020204" pitchFamily="34" charset="0"/>
              </a:rPr>
              <a:t>online</a:t>
            </a:r>
            <a:r>
              <a:rPr lang="en-GB" altLang="en-US" sz="1800" b="0" dirty="0">
                <a:latin typeface="Arial" panose="020B0604020202020204" pitchFamily="34" charset="0"/>
              </a:rPr>
              <a:t> </a:t>
            </a:r>
          </a:p>
          <a:p>
            <a:pPr eaLnBrk="1" hangingPunct="1">
              <a:spcBef>
                <a:spcPct val="0"/>
              </a:spcBef>
              <a:buClrTx/>
              <a:buSzTx/>
              <a:buFontTx/>
              <a:buNone/>
            </a:pPr>
            <a:endParaRPr lang="en-GB" altLang="en-US" sz="1800" b="0" dirty="0">
              <a:latin typeface="Arial" panose="020B0604020202020204" pitchFamily="34" charset="0"/>
            </a:endParaRPr>
          </a:p>
          <a:p>
            <a:pPr eaLnBrk="1" hangingPunct="1">
              <a:spcBef>
                <a:spcPct val="0"/>
              </a:spcBef>
              <a:buClrTx/>
              <a:buSzTx/>
              <a:buFontTx/>
              <a:buNone/>
            </a:pPr>
            <a:endParaRPr lang="en-GB" altLang="en-US" sz="1800" b="0" dirty="0">
              <a:latin typeface="Arial" panose="020B0604020202020204" pitchFamily="34" charset="0"/>
            </a:endParaRPr>
          </a:p>
          <a:p>
            <a:pPr algn="ctr" eaLnBrk="1" hangingPunct="1">
              <a:spcBef>
                <a:spcPct val="0"/>
              </a:spcBef>
              <a:buClrTx/>
              <a:buSzTx/>
              <a:buFontTx/>
              <a:buNone/>
            </a:pPr>
            <a:r>
              <a:rPr lang="en-GB" altLang="en-US" sz="1800" b="0" dirty="0">
                <a:latin typeface="Arial" panose="020B0604020202020204" pitchFamily="34" charset="0"/>
              </a:rPr>
              <a:t>Marks for your project will be allotted on the basis of </a:t>
            </a:r>
            <a:r>
              <a:rPr lang="en-GB" altLang="en-US" sz="1800" dirty="0">
                <a:solidFill>
                  <a:srgbClr val="C00000"/>
                </a:solidFill>
                <a:latin typeface="Arial" panose="020B0604020202020204" pitchFamily="34" charset="0"/>
              </a:rPr>
              <a:t>quality of content</a:t>
            </a:r>
            <a:r>
              <a:rPr lang="en-GB" altLang="en-US" sz="1800" b="0" dirty="0">
                <a:solidFill>
                  <a:srgbClr val="C00000"/>
                </a:solidFill>
                <a:latin typeface="Arial" panose="020B0604020202020204" pitchFamily="34" charset="0"/>
              </a:rPr>
              <a:t>, </a:t>
            </a:r>
            <a:r>
              <a:rPr lang="en-GB" altLang="en-US" sz="1800" dirty="0">
                <a:solidFill>
                  <a:srgbClr val="C00000"/>
                </a:solidFill>
                <a:latin typeface="Arial" panose="020B0604020202020204" pitchFamily="34" charset="0"/>
              </a:rPr>
              <a:t>presentation</a:t>
            </a:r>
            <a:r>
              <a:rPr lang="en-GB" altLang="en-US" sz="1800" b="0" dirty="0">
                <a:solidFill>
                  <a:srgbClr val="C00000"/>
                </a:solidFill>
                <a:latin typeface="Arial" panose="020B0604020202020204" pitchFamily="34" charset="0"/>
              </a:rPr>
              <a:t>, </a:t>
            </a:r>
            <a:r>
              <a:rPr lang="en-GB" altLang="en-US" sz="1800" dirty="0">
                <a:solidFill>
                  <a:srgbClr val="C00000"/>
                </a:solidFill>
                <a:latin typeface="Arial" panose="020B0604020202020204" pitchFamily="34" charset="0"/>
              </a:rPr>
              <a:t>effort made</a:t>
            </a:r>
            <a:r>
              <a:rPr lang="en-GB" altLang="en-US" sz="1800" b="0" dirty="0">
                <a:solidFill>
                  <a:srgbClr val="C00000"/>
                </a:solidFill>
                <a:latin typeface="Arial" panose="020B0604020202020204" pitchFamily="34" charset="0"/>
              </a:rPr>
              <a:t>, </a:t>
            </a:r>
            <a:r>
              <a:rPr lang="en-GB" altLang="en-US" sz="1800" b="0" dirty="0">
                <a:latin typeface="Arial" panose="020B0604020202020204" pitchFamily="34" charset="0"/>
              </a:rPr>
              <a:t>and </a:t>
            </a:r>
            <a:r>
              <a:rPr lang="en-GB" altLang="en-US" sz="1800" dirty="0">
                <a:solidFill>
                  <a:srgbClr val="C00000"/>
                </a:solidFill>
                <a:latin typeface="Arial" panose="020B0604020202020204" pitchFamily="34" charset="0"/>
              </a:rPr>
              <a:t>performance</a:t>
            </a:r>
            <a:r>
              <a:rPr lang="en-GB" altLang="en-US" sz="1800" b="0" dirty="0">
                <a:latin typeface="Arial" panose="020B0604020202020204" pitchFamily="34" charset="0"/>
              </a:rPr>
              <a:t> during the oral examination…. </a:t>
            </a:r>
          </a:p>
        </p:txBody>
      </p:sp>
    </p:spTree>
    <p:extLst>
      <p:ext uri="{BB962C8B-B14F-4D97-AF65-F5344CB8AC3E}">
        <p14:creationId xmlns:p14="http://schemas.microsoft.com/office/powerpoint/2010/main" val="2764501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 y="209550"/>
            <a:ext cx="1976438"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54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16450" y="115888"/>
            <a:ext cx="45132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3592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0268" y="40640"/>
            <a:ext cx="4843463"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5960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9A5C78D-C9F0-44E9-A43B-F102F3B2823F}"/>
              </a:ext>
            </a:extLst>
          </p:cNvPr>
          <p:cNvSpPr>
            <a:spLocks noChangeArrowheads="1"/>
          </p:cNvSpPr>
          <p:nvPr/>
        </p:nvSpPr>
        <p:spPr bwMode="auto">
          <a:xfrm>
            <a:off x="2607469" y="292339"/>
            <a:ext cx="3932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har char="•"/>
              <a:defRPr sz="3200">
                <a:solidFill>
                  <a:schemeClr val="tx1"/>
                </a:solidFill>
                <a:latin typeface="Arial" charset="0"/>
                <a:ea typeface="ＭＳ Ｐゴシック" pitchFamily="34" charset="-128"/>
              </a:defRPr>
            </a:lvl1pPr>
            <a:lvl2pPr marL="742950" indent="-285750" algn="l" eaLnBrk="0" hangingPunct="0">
              <a:spcBef>
                <a:spcPct val="20000"/>
              </a:spcBef>
              <a:buChar char="–"/>
              <a:defRPr sz="2800">
                <a:solidFill>
                  <a:schemeClr val="tx1"/>
                </a:solidFill>
                <a:latin typeface="Arial" charset="0"/>
                <a:ea typeface="ＭＳ Ｐゴシック" pitchFamily="34" charset="-128"/>
              </a:defRPr>
            </a:lvl2pPr>
            <a:lvl3pPr marL="1143000" indent="-228600" algn="l" eaLnBrk="0" hangingPunct="0">
              <a:spcBef>
                <a:spcPct val="20000"/>
              </a:spcBef>
              <a:buChar char="•"/>
              <a:defRPr sz="2400">
                <a:solidFill>
                  <a:schemeClr val="tx1"/>
                </a:solidFill>
                <a:latin typeface="Arial" charset="0"/>
                <a:ea typeface="ＭＳ Ｐゴシック" pitchFamily="34" charset="-128"/>
              </a:defRPr>
            </a:lvl3pPr>
            <a:lvl4pPr marL="1600200" indent="-228600" algn="l" eaLnBrk="0" hangingPunct="0">
              <a:spcBef>
                <a:spcPct val="20000"/>
              </a:spcBef>
              <a:buChar char="–"/>
              <a:defRPr sz="2000">
                <a:solidFill>
                  <a:schemeClr val="tx1"/>
                </a:solidFill>
                <a:latin typeface="Arial" charset="0"/>
                <a:ea typeface="ＭＳ Ｐゴシック" pitchFamily="34" charset="-128"/>
              </a:defRPr>
            </a:lvl4pPr>
            <a:lvl5pPr marL="2057400" indent="-228600" algn="l"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r>
              <a:rPr lang="en-IE" altLang="en-US" sz="2400" u="sng" dirty="0">
                <a:solidFill>
                  <a:schemeClr val="bg2">
                    <a:lumMod val="50000"/>
                  </a:schemeClr>
                </a:solidFill>
                <a:latin typeface="Baskerville Old Face" panose="02020602080505020303" pitchFamily="18" charset="0"/>
              </a:rPr>
              <a:t>Problem Solving – Assignment</a:t>
            </a:r>
            <a:endParaRPr lang="en-US" altLang="en-US" sz="1800" u="sng" dirty="0">
              <a:solidFill>
                <a:schemeClr val="bg2">
                  <a:lumMod val="50000"/>
                </a:schemeClr>
              </a:solidFill>
              <a:latin typeface="Baskerville Old Face" panose="02020602080505020303" pitchFamily="18" charset="0"/>
            </a:endParaRPr>
          </a:p>
        </p:txBody>
      </p:sp>
      <p:sp>
        <p:nvSpPr>
          <p:cNvPr id="20483" name="Rectangle 3"/>
          <p:cNvSpPr>
            <a:spLocks noChangeArrowheads="1"/>
          </p:cNvSpPr>
          <p:nvPr/>
        </p:nvSpPr>
        <p:spPr bwMode="auto">
          <a:xfrm>
            <a:off x="137414" y="2492375"/>
            <a:ext cx="86522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bg1"/>
                </a:solidFill>
                <a:latin typeface="Arial" panose="020B0604020202020204" pitchFamily="34" charset="0"/>
                <a:ea typeface="ＭＳ Ｐゴシック" panose="020B0600070205080204" pitchFamily="34" charset="-128"/>
              </a:defRPr>
            </a:lvl1pPr>
            <a:lvl2pPr marL="742950" indent="-285750">
              <a:defRPr b="1">
                <a:solidFill>
                  <a:schemeClr val="bg1"/>
                </a:solidFill>
                <a:latin typeface="Arial" panose="020B0604020202020204" pitchFamily="34" charset="0"/>
                <a:ea typeface="ＭＳ Ｐゴシック" panose="020B0600070205080204" pitchFamily="34" charset="-128"/>
              </a:defRPr>
            </a:lvl2pPr>
            <a:lvl3pPr marL="1143000" indent="-228600">
              <a:defRPr b="1">
                <a:solidFill>
                  <a:schemeClr val="bg1"/>
                </a:solidFill>
                <a:latin typeface="Arial" panose="020B0604020202020204" pitchFamily="34" charset="0"/>
                <a:ea typeface="ＭＳ Ｐゴシック" panose="020B0600070205080204" pitchFamily="34" charset="-128"/>
              </a:defRPr>
            </a:lvl3pPr>
            <a:lvl4pPr marL="1600200" indent="-228600">
              <a:defRPr b="1">
                <a:solidFill>
                  <a:schemeClr val="bg1"/>
                </a:solidFill>
                <a:latin typeface="Arial" panose="020B0604020202020204" pitchFamily="34" charset="0"/>
                <a:ea typeface="ＭＳ Ｐゴシック" panose="020B0600070205080204" pitchFamily="34" charset="-128"/>
              </a:defRPr>
            </a:lvl4pPr>
            <a:lvl5pPr marL="2057400" indent="-228600">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algn="ctr" eaLnBrk="1" hangingPunct="1"/>
            <a:r>
              <a:rPr lang="en-US" altLang="en-US" dirty="0">
                <a:solidFill>
                  <a:schemeClr val="tx1"/>
                </a:solidFill>
                <a:latin typeface="Calibri" panose="020F0502020204030204" pitchFamily="34" charset="0"/>
                <a:ea typeface="Calibri" panose="020F0502020204030204" pitchFamily="34" charset="0"/>
                <a:cs typeface="Arial" panose="020B0604020202020204" pitchFamily="34" charset="0"/>
              </a:rPr>
              <a:t>In </a:t>
            </a:r>
            <a:r>
              <a:rPr lang="en-US" altLang="en-US" dirty="0">
                <a:solidFill>
                  <a:srgbClr val="C00000"/>
                </a:solidFill>
                <a:latin typeface="Calibri" panose="020F0502020204030204" pitchFamily="34" charset="0"/>
                <a:ea typeface="Calibri" panose="020F0502020204030204" pitchFamily="34" charset="0"/>
                <a:cs typeface="Arial" panose="020B0604020202020204" pitchFamily="34" charset="0"/>
              </a:rPr>
              <a:t>semester 1</a:t>
            </a:r>
            <a:r>
              <a:rPr lang="en-US" altLang="en-US" dirty="0">
                <a:solidFill>
                  <a:schemeClr val="tx1"/>
                </a:solidFill>
                <a:latin typeface="Calibri" panose="020F0502020204030204" pitchFamily="34" charset="0"/>
                <a:ea typeface="Calibri" panose="020F0502020204030204" pitchFamily="34" charset="0"/>
                <a:cs typeface="Arial" panose="020B0604020202020204" pitchFamily="34" charset="0"/>
              </a:rPr>
              <a:t>, you will be given one assignment with a total of 6 problems covering years 1-3 of your moderatorship.</a:t>
            </a:r>
            <a:endParaRPr lang="en-IE" altLang="en-US" dirty="0">
              <a:solidFill>
                <a:schemeClr val="tx1"/>
              </a:solidFill>
              <a:ea typeface="Calibri" panose="020F0502020204030204" pitchFamily="34" charset="0"/>
              <a:cs typeface="Arial" panose="020B0604020202020204" pitchFamily="34" charset="0"/>
            </a:endParaRPr>
          </a:p>
        </p:txBody>
      </p:sp>
      <p:sp>
        <p:nvSpPr>
          <p:cNvPr id="28677" name="Rectangle 4"/>
          <p:cNvSpPr>
            <a:spLocks noChangeArrowheads="1"/>
          </p:cNvSpPr>
          <p:nvPr/>
        </p:nvSpPr>
        <p:spPr bwMode="auto">
          <a:xfrm>
            <a:off x="137414" y="3272590"/>
            <a:ext cx="813593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bg1"/>
                </a:solidFill>
                <a:latin typeface="Arial" panose="020B0604020202020204" pitchFamily="34" charset="0"/>
                <a:ea typeface="ＭＳ Ｐゴシック" panose="020B0600070205080204" pitchFamily="34" charset="-128"/>
              </a:defRPr>
            </a:lvl1pPr>
            <a:lvl2pPr marL="742950" indent="-285750">
              <a:defRPr b="1">
                <a:solidFill>
                  <a:schemeClr val="bg1"/>
                </a:solidFill>
                <a:latin typeface="Arial" panose="020B0604020202020204" pitchFamily="34" charset="0"/>
                <a:ea typeface="ＭＳ Ｐゴシック" panose="020B0600070205080204" pitchFamily="34" charset="-128"/>
              </a:defRPr>
            </a:lvl2pPr>
            <a:lvl3pPr marL="1143000" indent="-228600">
              <a:defRPr b="1">
                <a:solidFill>
                  <a:schemeClr val="bg1"/>
                </a:solidFill>
                <a:latin typeface="Arial" panose="020B0604020202020204" pitchFamily="34" charset="0"/>
                <a:ea typeface="ＭＳ Ｐゴシック" panose="020B0600070205080204" pitchFamily="34" charset="-128"/>
              </a:defRPr>
            </a:lvl3pPr>
            <a:lvl4pPr marL="1600200" indent="-228600">
              <a:defRPr b="1">
                <a:solidFill>
                  <a:schemeClr val="bg1"/>
                </a:solidFill>
                <a:latin typeface="Arial" panose="020B0604020202020204" pitchFamily="34" charset="0"/>
                <a:ea typeface="ＭＳ Ｐゴシック" panose="020B0600070205080204" pitchFamily="34" charset="-128"/>
              </a:defRPr>
            </a:lvl4pPr>
            <a:lvl5pPr marL="2057400" indent="-228600">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algn="ctr" eaLnBrk="1" hangingPunct="1"/>
            <a:r>
              <a:rPr lang="en-US" altLang="en-US" b="0" dirty="0">
                <a:solidFill>
                  <a:schemeClr val="tx1"/>
                </a:solidFill>
                <a:latin typeface="Calibri" panose="020F0502020204030204" pitchFamily="34" charset="0"/>
                <a:ea typeface="Calibri" panose="020F0502020204030204" pitchFamily="34" charset="0"/>
                <a:cs typeface="Arial" panose="020B0604020202020204" pitchFamily="34" charset="0"/>
              </a:rPr>
              <a:t>You will solve the problems in an independent manner; if you find errors in the questions then discuss this in your answer!</a:t>
            </a:r>
          </a:p>
          <a:p>
            <a:pPr algn="ctr" eaLnBrk="1" hangingPunct="1"/>
            <a:endParaRPr lang="en-US" altLang="en-US" b="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algn="ctr" eaLnBrk="1" hangingPunct="1"/>
            <a:r>
              <a:rPr lang="en-US" altLang="en-US" b="0" dirty="0">
                <a:solidFill>
                  <a:schemeClr val="tx1"/>
                </a:solidFill>
                <a:latin typeface="Calibri" panose="020F0502020204030204" pitchFamily="34" charset="0"/>
                <a:ea typeface="Calibri" panose="020F0502020204030204" pitchFamily="34" charset="0"/>
                <a:cs typeface="Arial" panose="020B0604020202020204" pitchFamily="34" charset="0"/>
              </a:rPr>
              <a:t>You are encouraged to consult textbooks and scientific literature to work on your solutions but are </a:t>
            </a:r>
            <a:r>
              <a:rPr lang="en-US" altLang="en-US" b="0" dirty="0">
                <a:solidFill>
                  <a:srgbClr val="FF0000"/>
                </a:solidFill>
                <a:latin typeface="Calibri" panose="020F0502020204030204" pitchFamily="34" charset="0"/>
                <a:ea typeface="Calibri" panose="020F0502020204030204" pitchFamily="34" charset="0"/>
                <a:cs typeface="Arial" panose="020B0604020202020204" pitchFamily="34" charset="0"/>
              </a:rPr>
              <a:t>not allowed </a:t>
            </a:r>
            <a:r>
              <a:rPr lang="en-US" altLang="en-US" b="0" dirty="0">
                <a:solidFill>
                  <a:schemeClr val="tx1"/>
                </a:solidFill>
                <a:latin typeface="Calibri" panose="020F0502020204030204" pitchFamily="34" charset="0"/>
                <a:ea typeface="Calibri" panose="020F0502020204030204" pitchFamily="34" charset="0"/>
                <a:cs typeface="Arial" panose="020B0604020202020204" pitchFamily="34" charset="0"/>
              </a:rPr>
              <a:t>to copy solutions from fellow students. </a:t>
            </a:r>
          </a:p>
          <a:p>
            <a:pPr algn="ctr" eaLnBrk="1" hangingPunct="1"/>
            <a:endParaRPr lang="en-US" altLang="en-US" b="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algn="ctr" eaLnBrk="1" hangingPunct="1"/>
            <a:r>
              <a:rPr lang="en-US" altLang="en-US" b="0" dirty="0">
                <a:solidFill>
                  <a:schemeClr val="tx1"/>
                </a:solidFill>
                <a:latin typeface="Calibri" panose="020F0502020204030204" pitchFamily="34" charset="0"/>
                <a:ea typeface="Calibri" panose="020F0502020204030204" pitchFamily="34" charset="0"/>
                <a:cs typeface="Arial" panose="020B0604020202020204" pitchFamily="34" charset="0"/>
              </a:rPr>
              <a:t>After submission of your solutions you are free to discuss the problems with others in your SS class.</a:t>
            </a:r>
            <a:endParaRPr lang="en-IE" altLang="en-US" b="0" dirty="0">
              <a:solidFill>
                <a:schemeClr val="tx1"/>
              </a:solidFill>
              <a:ea typeface="Calibri" panose="020F0502020204030204" pitchFamily="34" charset="0"/>
              <a:cs typeface="Arial" panose="020B0604020202020204" pitchFamily="34" charset="0"/>
            </a:endParaRPr>
          </a:p>
        </p:txBody>
      </p:sp>
      <p:sp>
        <p:nvSpPr>
          <p:cNvPr id="20485" name="Rectangle 2"/>
          <p:cNvSpPr>
            <a:spLocks noChangeArrowheads="1"/>
          </p:cNvSpPr>
          <p:nvPr/>
        </p:nvSpPr>
        <p:spPr bwMode="auto">
          <a:xfrm>
            <a:off x="137414" y="959930"/>
            <a:ext cx="79930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bg1"/>
                </a:solidFill>
                <a:latin typeface="Arial" panose="020B0604020202020204" pitchFamily="34" charset="0"/>
                <a:ea typeface="ＭＳ Ｐゴシック" panose="020B0600070205080204" pitchFamily="34" charset="-128"/>
              </a:defRPr>
            </a:lvl1pPr>
            <a:lvl2pPr marL="742950" indent="-285750">
              <a:defRPr b="1">
                <a:solidFill>
                  <a:schemeClr val="bg1"/>
                </a:solidFill>
                <a:latin typeface="Arial" panose="020B0604020202020204" pitchFamily="34" charset="0"/>
                <a:ea typeface="ＭＳ Ｐゴシック" panose="020B0600070205080204" pitchFamily="34" charset="-128"/>
              </a:defRPr>
            </a:lvl2pPr>
            <a:lvl3pPr marL="1143000" indent="-228600">
              <a:defRPr b="1">
                <a:solidFill>
                  <a:schemeClr val="bg1"/>
                </a:solidFill>
                <a:latin typeface="Arial" panose="020B0604020202020204" pitchFamily="34" charset="0"/>
                <a:ea typeface="ＭＳ Ｐゴシック" panose="020B0600070205080204" pitchFamily="34" charset="-128"/>
              </a:defRPr>
            </a:lvl3pPr>
            <a:lvl4pPr marL="1600200" indent="-228600">
              <a:defRPr b="1">
                <a:solidFill>
                  <a:schemeClr val="bg1"/>
                </a:solidFill>
                <a:latin typeface="Arial" panose="020B0604020202020204" pitchFamily="34" charset="0"/>
                <a:ea typeface="ＭＳ Ｐゴシック" panose="020B0600070205080204" pitchFamily="34" charset="-128"/>
              </a:defRPr>
            </a:lvl4pPr>
            <a:lvl5pPr marL="2057400" indent="-228600">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9pPr>
          </a:lstStyle>
          <a:p>
            <a:r>
              <a:rPr lang="en-GB" altLang="en-US" b="0" dirty="0">
                <a:solidFill>
                  <a:srgbClr val="C00000"/>
                </a:solidFill>
              </a:rPr>
              <a:t>Module codes: CHU44123</a:t>
            </a:r>
          </a:p>
          <a:p>
            <a:endParaRPr lang="en-GB" altLang="en-US" b="0" dirty="0">
              <a:solidFill>
                <a:srgbClr val="C00000"/>
              </a:solidFill>
            </a:endParaRPr>
          </a:p>
          <a:p>
            <a:r>
              <a:rPr lang="en-GB" altLang="en-US" b="0" dirty="0">
                <a:solidFill>
                  <a:srgbClr val="C00000"/>
                </a:solidFill>
              </a:rPr>
              <a:t>Credit bearing: 10 ECTS (15% assessed in S1 viva assessment, 85% assessed in examination paper in S2)</a:t>
            </a:r>
            <a:endParaRPr lang="en-IE" altLang="en-US" b="0" dirty="0">
              <a:solidFill>
                <a:srgbClr val="C00000"/>
              </a:solidFill>
            </a:endParaRPr>
          </a:p>
        </p:txBody>
      </p:sp>
      <p:sp>
        <p:nvSpPr>
          <p:cNvPr id="6" name="Rectangle 5">
            <a:extLst>
              <a:ext uri="{FF2B5EF4-FFF2-40B4-BE49-F238E27FC236}">
                <a16:creationId xmlns:a16="http://schemas.microsoft.com/office/drawing/2014/main" id="{EC9B12B3-996C-4E00-A1C9-CA749E0B4611}"/>
              </a:ext>
            </a:extLst>
          </p:cNvPr>
          <p:cNvSpPr/>
          <p:nvPr/>
        </p:nvSpPr>
        <p:spPr>
          <a:xfrm>
            <a:off x="137414" y="5918685"/>
            <a:ext cx="8654360" cy="646331"/>
          </a:xfrm>
          <a:prstGeom prst="rect">
            <a:avLst/>
          </a:prstGeom>
        </p:spPr>
        <p:txBody>
          <a:bodyPr wrap="square">
            <a:spAutoFit/>
          </a:bodyPr>
          <a:lstStyle/>
          <a:p>
            <a:pPr algn="ctr"/>
            <a:r>
              <a:rPr lang="en-GB" sz="1800" dirty="0">
                <a:effectLst/>
                <a:latin typeface="Arial" panose="020B0604020202020204" pitchFamily="34" charset="0"/>
                <a:ea typeface="Calibri" panose="020F0502020204030204" pitchFamily="34" charset="0"/>
              </a:rPr>
              <a:t>You must submit your solutions to all six problems </a:t>
            </a:r>
            <a:r>
              <a:rPr lang="en-GB" dirty="0">
                <a:latin typeface="Arial" panose="020B0604020202020204" pitchFamily="34" charset="0"/>
                <a:ea typeface="Calibri" panose="020F0502020204030204" pitchFamily="34" charset="0"/>
              </a:rPr>
              <a:t>via blackboard </a:t>
            </a:r>
            <a:r>
              <a:rPr lang="en-GB" sz="1800" dirty="0">
                <a:effectLst/>
                <a:latin typeface="Arial" panose="020B0604020202020204" pitchFamily="34" charset="0"/>
                <a:ea typeface="Calibri" panose="020F0502020204030204" pitchFamily="34" charset="0"/>
              </a:rPr>
              <a:t>after study week, by </a:t>
            </a:r>
            <a:r>
              <a:rPr lang="en-GB" sz="1800" b="1" dirty="0">
                <a:solidFill>
                  <a:srgbClr val="FF0000"/>
                </a:solidFill>
                <a:effectLst/>
                <a:latin typeface="Arial" panose="020B0604020202020204" pitchFamily="34" charset="0"/>
                <a:ea typeface="Calibri" panose="020F0502020204030204" pitchFamily="34" charset="0"/>
              </a:rPr>
              <a:t>Friday November 19th</a:t>
            </a:r>
            <a:r>
              <a:rPr lang="en-GB" sz="1800" dirty="0">
                <a:effectLst/>
                <a:latin typeface="Arial" panose="020B0604020202020204" pitchFamily="34" charset="0"/>
                <a:ea typeface="Calibri" panose="020F0502020204030204" pitchFamily="34" charset="0"/>
              </a:rPr>
              <a:t>.</a:t>
            </a:r>
            <a:endParaRPr lang="en-IE" dirty="0">
              <a:solidFill>
                <a:srgbClr val="FF0000"/>
              </a:solidFill>
            </a:endParaRPr>
          </a:p>
        </p:txBody>
      </p:sp>
    </p:spTree>
    <p:extLst>
      <p:ext uri="{BB962C8B-B14F-4D97-AF65-F5344CB8AC3E}">
        <p14:creationId xmlns:p14="http://schemas.microsoft.com/office/powerpoint/2010/main" val="2591326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250825" y="2205038"/>
            <a:ext cx="8424863"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0">
              <a:defRPr b="1">
                <a:solidFill>
                  <a:schemeClr val="bg1"/>
                </a:solidFill>
                <a:latin typeface="Arial" panose="020B0604020202020204" pitchFamily="34" charset="0"/>
                <a:ea typeface="ＭＳ Ｐゴシック" panose="020B0600070205080204" pitchFamily="34" charset="-128"/>
              </a:defRPr>
            </a:lvl1pPr>
            <a:lvl2pPr marL="742950" indent="-285750">
              <a:defRPr b="1">
                <a:solidFill>
                  <a:schemeClr val="bg1"/>
                </a:solidFill>
                <a:latin typeface="Arial" panose="020B0604020202020204" pitchFamily="34" charset="0"/>
                <a:ea typeface="ＭＳ Ｐゴシック" panose="020B0600070205080204" pitchFamily="34" charset="-128"/>
              </a:defRPr>
            </a:lvl2pPr>
            <a:lvl3pPr marL="1143000" indent="-228600">
              <a:defRPr b="1">
                <a:solidFill>
                  <a:schemeClr val="bg1"/>
                </a:solidFill>
                <a:latin typeface="Arial" panose="020B0604020202020204" pitchFamily="34" charset="0"/>
                <a:ea typeface="ＭＳ Ｐゴシック" panose="020B0600070205080204" pitchFamily="34" charset="-128"/>
              </a:defRPr>
            </a:lvl3pPr>
            <a:lvl4pPr marL="1600200" indent="-228600">
              <a:defRPr b="1">
                <a:solidFill>
                  <a:schemeClr val="bg1"/>
                </a:solidFill>
                <a:latin typeface="Arial" panose="020B0604020202020204" pitchFamily="34" charset="0"/>
                <a:ea typeface="ＭＳ Ｐゴシック" panose="020B0600070205080204" pitchFamily="34" charset="-128"/>
              </a:defRPr>
            </a:lvl4pPr>
            <a:lvl5pPr marL="2057400" indent="-228600">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algn="ctr" eaLnBrk="1" hangingPunct="1">
              <a:lnSpc>
                <a:spcPct val="115000"/>
              </a:lnSpc>
            </a:pPr>
            <a:r>
              <a:rPr lang="en-US" altLang="en-US" dirty="0">
                <a:solidFill>
                  <a:schemeClr val="tx1"/>
                </a:solidFill>
                <a:latin typeface="Calibri" panose="020F0502020204030204" pitchFamily="34" charset="0"/>
                <a:ea typeface="Calibri" panose="020F0502020204030204" pitchFamily="34" charset="0"/>
                <a:cs typeface="Arial" panose="020B0604020202020204" pitchFamily="34" charset="0"/>
              </a:rPr>
              <a:t>Viva voce examination for problem solving component will take place on the same day of your Research Project viva voce examination.</a:t>
            </a:r>
          </a:p>
          <a:p>
            <a:pPr algn="ctr" eaLnBrk="1" hangingPunct="1">
              <a:lnSpc>
                <a:spcPct val="115000"/>
              </a:lnSpc>
            </a:pPr>
            <a:endParaRPr lang="en-US" altLang="en-US"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algn="ctr" eaLnBrk="1" hangingPunct="1">
              <a:lnSpc>
                <a:spcPct val="115000"/>
              </a:lnSpc>
            </a:pPr>
            <a:r>
              <a:rPr lang="en-US" altLang="en-US" dirty="0">
                <a:solidFill>
                  <a:schemeClr val="tx1"/>
                </a:solidFill>
                <a:latin typeface="Calibri" panose="020F0502020204030204" pitchFamily="34" charset="0"/>
                <a:ea typeface="Calibri" panose="020F0502020204030204" pitchFamily="34" charset="0"/>
                <a:cs typeface="Arial" panose="020B0604020202020204" pitchFamily="34" charset="0"/>
              </a:rPr>
              <a:t>This section of the viva will be 10 min long and will take place after the discussion of the project is closed. </a:t>
            </a:r>
          </a:p>
          <a:p>
            <a:pPr algn="ctr" eaLnBrk="1" hangingPunct="1">
              <a:lnSpc>
                <a:spcPct val="115000"/>
              </a:lnSpc>
            </a:pPr>
            <a:endParaRPr lang="en-US" altLang="en-US"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algn="ctr" eaLnBrk="1" hangingPunct="1">
              <a:lnSpc>
                <a:spcPct val="115000"/>
              </a:lnSpc>
            </a:pPr>
            <a:r>
              <a:rPr lang="en-US" altLang="en-US" dirty="0">
                <a:solidFill>
                  <a:schemeClr val="tx1"/>
                </a:solidFill>
                <a:latin typeface="Calibri" panose="020F0502020204030204" pitchFamily="34" charset="0"/>
                <a:ea typeface="Calibri" panose="020F0502020204030204" pitchFamily="34" charset="0"/>
                <a:cs typeface="Arial" panose="020B0604020202020204" pitchFamily="34" charset="0"/>
              </a:rPr>
              <a:t>The assessors will select one of the 6 problems in the assignment and will ask the student to solve either the problem or a section of it during the examination (pen and paper or blackboard), and discuss/articulate the approach taken. </a:t>
            </a:r>
          </a:p>
          <a:p>
            <a:pPr algn="ctr" eaLnBrk="1" hangingPunct="1">
              <a:lnSpc>
                <a:spcPct val="115000"/>
              </a:lnSpc>
            </a:pPr>
            <a:endParaRPr lang="en-US" altLang="en-US"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algn="ctr" eaLnBrk="1" hangingPunct="1">
              <a:lnSpc>
                <a:spcPct val="115000"/>
              </a:lnSpc>
            </a:pPr>
            <a:r>
              <a:rPr lang="en-US" altLang="en-US" dirty="0">
                <a:solidFill>
                  <a:schemeClr val="tx1"/>
                </a:solidFill>
                <a:latin typeface="Calibri" panose="020F0502020204030204" pitchFamily="34" charset="0"/>
                <a:ea typeface="Calibri" panose="020F0502020204030204" pitchFamily="34" charset="0"/>
                <a:cs typeface="Arial" panose="020B0604020202020204" pitchFamily="34" charset="0"/>
              </a:rPr>
              <a:t>You might be asked to identify, discuss and/or correct any mistakes made in the  submission.</a:t>
            </a:r>
            <a:endParaRPr lang="en-IE" altLang="en-US"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004776F3-E505-4C22-9CE4-949B64F741E4}"/>
              </a:ext>
            </a:extLst>
          </p:cNvPr>
          <p:cNvSpPr>
            <a:spLocks noChangeArrowheads="1"/>
          </p:cNvSpPr>
          <p:nvPr/>
        </p:nvSpPr>
        <p:spPr bwMode="auto">
          <a:xfrm>
            <a:off x="1939925" y="1125538"/>
            <a:ext cx="52625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har char="•"/>
              <a:defRPr sz="3200">
                <a:solidFill>
                  <a:schemeClr val="tx1"/>
                </a:solidFill>
                <a:latin typeface="Arial" charset="0"/>
                <a:ea typeface="ＭＳ Ｐゴシック" pitchFamily="34" charset="-128"/>
              </a:defRPr>
            </a:lvl1pPr>
            <a:lvl2pPr marL="742950" indent="-285750" algn="l" eaLnBrk="0" hangingPunct="0">
              <a:spcBef>
                <a:spcPct val="20000"/>
              </a:spcBef>
              <a:buChar char="–"/>
              <a:defRPr sz="2800">
                <a:solidFill>
                  <a:schemeClr val="tx1"/>
                </a:solidFill>
                <a:latin typeface="Arial" charset="0"/>
                <a:ea typeface="ＭＳ Ｐゴシック" pitchFamily="34" charset="-128"/>
              </a:defRPr>
            </a:lvl2pPr>
            <a:lvl3pPr marL="1143000" indent="-228600" algn="l" eaLnBrk="0" hangingPunct="0">
              <a:spcBef>
                <a:spcPct val="20000"/>
              </a:spcBef>
              <a:buChar char="•"/>
              <a:defRPr sz="2400">
                <a:solidFill>
                  <a:schemeClr val="tx1"/>
                </a:solidFill>
                <a:latin typeface="Arial" charset="0"/>
                <a:ea typeface="ＭＳ Ｐゴシック" pitchFamily="34" charset="-128"/>
              </a:defRPr>
            </a:lvl3pPr>
            <a:lvl4pPr marL="1600200" indent="-228600" algn="l" eaLnBrk="0" hangingPunct="0">
              <a:spcBef>
                <a:spcPct val="20000"/>
              </a:spcBef>
              <a:buChar char="–"/>
              <a:defRPr sz="2000">
                <a:solidFill>
                  <a:schemeClr val="tx1"/>
                </a:solidFill>
                <a:latin typeface="Arial" charset="0"/>
                <a:ea typeface="ＭＳ Ｐゴシック" pitchFamily="34" charset="-128"/>
              </a:defRPr>
            </a:lvl4pPr>
            <a:lvl5pPr marL="2057400" indent="-228600" algn="l"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r>
              <a:rPr lang="en-IE" altLang="en-US" sz="2400" u="sng" dirty="0">
                <a:solidFill>
                  <a:schemeClr val="bg2">
                    <a:lumMod val="50000"/>
                  </a:schemeClr>
                </a:solidFill>
                <a:latin typeface="Baskerville Old Face" panose="02020602080505020303" pitchFamily="18" charset="0"/>
              </a:rPr>
              <a:t>Problem Solving – Viva Voce Assessment</a:t>
            </a:r>
            <a:endParaRPr lang="en-US" altLang="en-US" sz="1800" u="sng" dirty="0">
              <a:solidFill>
                <a:schemeClr val="bg2">
                  <a:lumMod val="50000"/>
                </a:schemeClr>
              </a:solidFill>
              <a:latin typeface="Baskerville Old Face" panose="02020602080505020303" pitchFamily="18" charset="0"/>
            </a:endParaRPr>
          </a:p>
        </p:txBody>
      </p:sp>
    </p:spTree>
    <p:extLst>
      <p:ext uri="{BB962C8B-B14F-4D97-AF65-F5344CB8AC3E}">
        <p14:creationId xmlns:p14="http://schemas.microsoft.com/office/powerpoint/2010/main" val="663232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p:cNvPicPr>
          <p:nvPr/>
        </p:nvPicPr>
        <p:blipFill>
          <a:blip r:embed="rId2">
            <a:extLst>
              <a:ext uri="{28A0092B-C50C-407E-A947-70E740481C1C}">
                <a14:useLocalDpi xmlns:a14="http://schemas.microsoft.com/office/drawing/2010/main" val="0"/>
              </a:ext>
            </a:extLst>
          </a:blip>
          <a:srcRect l="5991" b="12920"/>
          <a:stretch>
            <a:fillRect/>
          </a:stretch>
        </p:blipFill>
        <p:spPr bwMode="auto">
          <a:xfrm>
            <a:off x="34925" y="549275"/>
            <a:ext cx="4681538" cy="582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
          <p:cNvPicPr>
            <a:picLocks noChangeAspect="1"/>
          </p:cNvPicPr>
          <p:nvPr/>
        </p:nvPicPr>
        <p:blipFill>
          <a:blip r:embed="rId3">
            <a:extLst>
              <a:ext uri="{28A0092B-C50C-407E-A947-70E740481C1C}">
                <a14:useLocalDpi xmlns:a14="http://schemas.microsoft.com/office/drawing/2010/main" val="0"/>
              </a:ext>
            </a:extLst>
          </a:blip>
          <a:srcRect l="5418" b="50133"/>
          <a:stretch>
            <a:fillRect/>
          </a:stretch>
        </p:blipFill>
        <p:spPr bwMode="auto">
          <a:xfrm>
            <a:off x="4714875" y="476250"/>
            <a:ext cx="4429125"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3240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a:extLst>
              <a:ext uri="{FF2B5EF4-FFF2-40B4-BE49-F238E27FC236}">
                <a16:creationId xmlns:a16="http://schemas.microsoft.com/office/drawing/2014/main" id="{2FC26B4B-1EAE-4CE4-A6C1-59810927EC13}"/>
              </a:ext>
            </a:extLst>
          </p:cNvPr>
          <p:cNvSpPr>
            <a:spLocks noChangeArrowheads="1"/>
          </p:cNvSpPr>
          <p:nvPr/>
        </p:nvSpPr>
        <p:spPr bwMode="auto">
          <a:xfrm>
            <a:off x="179388" y="250825"/>
            <a:ext cx="3825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har char="•"/>
              <a:defRPr sz="3200">
                <a:solidFill>
                  <a:schemeClr val="tx1"/>
                </a:solidFill>
                <a:latin typeface="Arial" charset="0"/>
                <a:ea typeface="ＭＳ Ｐゴシック" pitchFamily="34" charset="-128"/>
              </a:defRPr>
            </a:lvl1pPr>
            <a:lvl2pPr marL="742950" indent="-285750" algn="l" eaLnBrk="0" hangingPunct="0">
              <a:spcBef>
                <a:spcPct val="20000"/>
              </a:spcBef>
              <a:buChar char="–"/>
              <a:defRPr sz="2800">
                <a:solidFill>
                  <a:schemeClr val="tx1"/>
                </a:solidFill>
                <a:latin typeface="Arial" charset="0"/>
                <a:ea typeface="ＭＳ Ｐゴシック" pitchFamily="34" charset="-128"/>
              </a:defRPr>
            </a:lvl2pPr>
            <a:lvl3pPr marL="1143000" indent="-228600" algn="l" eaLnBrk="0" hangingPunct="0">
              <a:spcBef>
                <a:spcPct val="20000"/>
              </a:spcBef>
              <a:buChar char="•"/>
              <a:defRPr sz="2400">
                <a:solidFill>
                  <a:schemeClr val="tx1"/>
                </a:solidFill>
                <a:latin typeface="Arial" charset="0"/>
                <a:ea typeface="ＭＳ Ｐゴシック" pitchFamily="34" charset="-128"/>
              </a:defRPr>
            </a:lvl3pPr>
            <a:lvl4pPr marL="1600200" indent="-228600" algn="l" eaLnBrk="0" hangingPunct="0">
              <a:spcBef>
                <a:spcPct val="20000"/>
              </a:spcBef>
              <a:buChar char="–"/>
              <a:defRPr sz="2000">
                <a:solidFill>
                  <a:schemeClr val="tx1"/>
                </a:solidFill>
                <a:latin typeface="Arial" charset="0"/>
                <a:ea typeface="ＭＳ Ｐゴシック" pitchFamily="34" charset="-128"/>
              </a:defRPr>
            </a:lvl4pPr>
            <a:lvl5pPr marL="2057400" indent="-228600" algn="l"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r>
              <a:rPr lang="en-IE" altLang="en-US" sz="2400" u="sng" dirty="0">
                <a:solidFill>
                  <a:schemeClr val="bg2">
                    <a:lumMod val="50000"/>
                  </a:schemeClr>
                </a:solidFill>
                <a:latin typeface="Baskerville Old Face" panose="02020602080505020303" pitchFamily="18" charset="0"/>
              </a:rPr>
              <a:t>Moderatorship Examinations</a:t>
            </a:r>
            <a:r>
              <a:rPr lang="en-US" altLang="en-US" sz="2400" u="sng" dirty="0">
                <a:solidFill>
                  <a:schemeClr val="bg2">
                    <a:lumMod val="50000"/>
                  </a:schemeClr>
                </a:solidFill>
                <a:latin typeface="Baskerville Old Face" panose="02020602080505020303" pitchFamily="18" charset="0"/>
              </a:rPr>
              <a:t> </a:t>
            </a:r>
          </a:p>
        </p:txBody>
      </p:sp>
      <p:sp>
        <p:nvSpPr>
          <p:cNvPr id="13315" name="Rectangle 5"/>
          <p:cNvSpPr>
            <a:spLocks noChangeArrowheads="1"/>
          </p:cNvSpPr>
          <p:nvPr/>
        </p:nvSpPr>
        <p:spPr bwMode="auto">
          <a:xfrm>
            <a:off x="-27876" y="3103055"/>
            <a:ext cx="8135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IE" altLang="en-US" sz="1800" u="sng">
                <a:latin typeface="Arial" panose="020B0604020202020204" pitchFamily="34" charset="0"/>
              </a:rPr>
              <a:t>External examiners:</a:t>
            </a:r>
            <a:endParaRPr lang="en-IE" altLang="en-US" sz="1800" b="0">
              <a:latin typeface="Arial" panose="020B0604020202020204" pitchFamily="34" charset="0"/>
            </a:endParaRPr>
          </a:p>
        </p:txBody>
      </p:sp>
      <p:sp>
        <p:nvSpPr>
          <p:cNvPr id="13316" name="Rectangle 11"/>
          <p:cNvSpPr>
            <a:spLocks noChangeArrowheads="1"/>
          </p:cNvSpPr>
          <p:nvPr/>
        </p:nvSpPr>
        <p:spPr bwMode="auto">
          <a:xfrm>
            <a:off x="602361" y="1020255"/>
            <a:ext cx="7662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IE" altLang="en-US" sz="1800" u="sng" dirty="0">
                <a:latin typeface="Arial" panose="020B0604020202020204" pitchFamily="34" charset="0"/>
                <a:sym typeface="Symbol" panose="05050102010706020507" pitchFamily="18" charset="2"/>
              </a:rPr>
              <a:t>The Final degree mark</a:t>
            </a:r>
            <a:r>
              <a:rPr lang="en-IE" altLang="en-US" sz="1800" b="0">
                <a:latin typeface="Arial" panose="020B0604020202020204" pitchFamily="34" charset="0"/>
                <a:sym typeface="Symbol" panose="05050102010706020507" pitchFamily="18" charset="2"/>
              </a:rPr>
              <a:t>: </a:t>
            </a:r>
            <a:r>
              <a:rPr lang="en-IE" altLang="en-US" sz="1800">
                <a:solidFill>
                  <a:srgbClr val="C00000"/>
                </a:solidFill>
                <a:latin typeface="Arial" panose="020B0604020202020204" pitchFamily="34" charset="0"/>
                <a:sym typeface="Symbol" panose="05050102010706020507" pitchFamily="18" charset="2"/>
              </a:rPr>
              <a:t>30% </a:t>
            </a:r>
            <a:r>
              <a:rPr lang="en-IE" altLang="en-US" sz="1800" dirty="0">
                <a:solidFill>
                  <a:srgbClr val="C00000"/>
                </a:solidFill>
                <a:latin typeface="Arial" panose="020B0604020202020204" pitchFamily="34" charset="0"/>
                <a:sym typeface="Symbol" panose="05050102010706020507" pitchFamily="18" charset="2"/>
              </a:rPr>
              <a:t>from JS Mark </a:t>
            </a:r>
            <a:r>
              <a:rPr lang="en-IE" altLang="en-US" sz="1800">
                <a:solidFill>
                  <a:srgbClr val="C00000"/>
                </a:solidFill>
                <a:latin typeface="Arial" panose="020B0604020202020204" pitchFamily="34" charset="0"/>
                <a:sym typeface="Symbol" panose="05050102010706020507" pitchFamily="18" charset="2"/>
              </a:rPr>
              <a:t>and 70% </a:t>
            </a:r>
            <a:r>
              <a:rPr lang="en-IE" altLang="en-US" sz="1800" dirty="0">
                <a:solidFill>
                  <a:srgbClr val="C00000"/>
                </a:solidFill>
                <a:latin typeface="Arial" panose="020B0604020202020204" pitchFamily="34" charset="0"/>
                <a:sym typeface="Symbol" panose="05050102010706020507" pitchFamily="18" charset="2"/>
              </a:rPr>
              <a:t>from the SS year</a:t>
            </a:r>
            <a:r>
              <a:rPr lang="en-IE" altLang="en-US" sz="1800" b="0" dirty="0">
                <a:solidFill>
                  <a:srgbClr val="C00000"/>
                </a:solidFill>
                <a:latin typeface="Arial" panose="020B0604020202020204" pitchFamily="34" charset="0"/>
                <a:sym typeface="Symbol" panose="05050102010706020507" pitchFamily="18" charset="2"/>
              </a:rPr>
              <a:t>.</a:t>
            </a:r>
            <a:r>
              <a:rPr lang="en-IE" altLang="en-US" sz="1800" dirty="0">
                <a:solidFill>
                  <a:srgbClr val="C00000"/>
                </a:solidFill>
                <a:latin typeface="Arial" panose="020B0604020202020204" pitchFamily="34" charset="0"/>
                <a:sym typeface="Symbol" panose="05050102010706020507" pitchFamily="18" charset="2"/>
              </a:rPr>
              <a:t> </a:t>
            </a:r>
          </a:p>
        </p:txBody>
      </p:sp>
      <p:sp>
        <p:nvSpPr>
          <p:cNvPr id="13318" name="Rectangle 13"/>
          <p:cNvSpPr>
            <a:spLocks noChangeArrowheads="1"/>
          </p:cNvSpPr>
          <p:nvPr/>
        </p:nvSpPr>
        <p:spPr bwMode="auto">
          <a:xfrm>
            <a:off x="-232072" y="1621557"/>
            <a:ext cx="85443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274638">
              <a:spcBef>
                <a:spcPct val="20000"/>
              </a:spcBef>
              <a:buClr>
                <a:srgbClr val="0BD0D9"/>
              </a:buClr>
              <a:buSzPct val="95000"/>
              <a:buFont typeface="Wingdings 2" panose="05020102010507070707" pitchFamily="18" charset="2"/>
              <a:buChar char=""/>
              <a:tabLst>
                <a:tab pos="457200" algn="l"/>
              </a:tabLst>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tabLst>
                <a:tab pos="457200" algn="l"/>
              </a:tabLst>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tabLst>
                <a:tab pos="457200" algn="l"/>
              </a:tabLst>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tabLst>
                <a:tab pos="457200" algn="l"/>
              </a:tabLst>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tabLst>
                <a:tab pos="457200" algn="l"/>
              </a:tabLst>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tabLst>
                <a:tab pos="457200" algn="l"/>
              </a:tabLst>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tabLst>
                <a:tab pos="457200" algn="l"/>
              </a:tabLst>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tabLst>
                <a:tab pos="457200" algn="l"/>
              </a:tabLst>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tabLst>
                <a:tab pos="457200" algn="l"/>
              </a:tabLst>
              <a:defRPr sz="2000">
                <a:solidFill>
                  <a:schemeClr val="tx1"/>
                </a:solidFill>
                <a:latin typeface="Constantia" panose="02030602050306030303" pitchFamily="18" charset="0"/>
              </a:defRPr>
            </a:lvl9pPr>
          </a:lstStyle>
          <a:p>
            <a:pPr eaLnBrk="1" hangingPunct="1">
              <a:spcBef>
                <a:spcPct val="0"/>
              </a:spcBef>
              <a:buClrTx/>
              <a:buSzTx/>
              <a:buFontTx/>
              <a:buNone/>
            </a:pPr>
            <a:r>
              <a:rPr lang="en-GB" altLang="en-US" sz="1800" b="0" dirty="0">
                <a:latin typeface="Arial" panose="020B0604020202020204" pitchFamily="34" charset="0"/>
              </a:rPr>
              <a:t>Project mark + Problem Solving Mark in Semester 1 :   21.5 credits   </a:t>
            </a:r>
            <a:r>
              <a:rPr lang="en-GB" altLang="en-US" sz="1800" b="0" dirty="0">
                <a:latin typeface="Arial" panose="020B0604020202020204" pitchFamily="34" charset="0"/>
                <a:sym typeface="Symbol" panose="05050102010706020507" pitchFamily="18" charset="2"/>
              </a:rPr>
              <a:t> </a:t>
            </a:r>
            <a:r>
              <a:rPr lang="en-GB" altLang="en-US" sz="1800" b="0" dirty="0">
                <a:latin typeface="Arial" panose="020B0604020202020204" pitchFamily="34" charset="0"/>
              </a:rPr>
              <a:t>35.83%</a:t>
            </a:r>
            <a:endParaRPr lang="en-US" altLang="en-US" sz="1800" b="0" dirty="0">
              <a:latin typeface="Arial" panose="020B0604020202020204" pitchFamily="34" charset="0"/>
              <a:sym typeface="Symbol" panose="05050102010706020507" pitchFamily="18" charset="2"/>
            </a:endParaRPr>
          </a:p>
          <a:p>
            <a:pPr eaLnBrk="1" hangingPunct="1">
              <a:spcBef>
                <a:spcPct val="0"/>
              </a:spcBef>
              <a:buClrTx/>
              <a:buSzTx/>
              <a:buFontTx/>
              <a:buNone/>
            </a:pPr>
            <a:r>
              <a:rPr lang="en-GB" altLang="en-US" sz="1800" b="0" dirty="0">
                <a:latin typeface="Arial" panose="020B0604020202020204" pitchFamily="34" charset="0"/>
                <a:sym typeface="Symbol" panose="05050102010706020507" pitchFamily="18" charset="2"/>
              </a:rPr>
              <a:t>						Examinations in Semester 2:</a:t>
            </a:r>
            <a:r>
              <a:rPr lang="en-GB" altLang="en-US" sz="1800" dirty="0">
                <a:latin typeface="Arial" panose="020B0604020202020204" pitchFamily="34" charset="0"/>
                <a:sym typeface="Symbol" panose="05050102010706020507" pitchFamily="18" charset="2"/>
              </a:rPr>
              <a:t>   </a:t>
            </a:r>
            <a:r>
              <a:rPr lang="en-GB" altLang="en-US" sz="1800" b="0" dirty="0">
                <a:latin typeface="Arial" panose="020B0604020202020204" pitchFamily="34" charset="0"/>
                <a:sym typeface="Symbol" panose="05050102010706020507" pitchFamily="18" charset="2"/>
              </a:rPr>
              <a:t>38.5 credits   </a:t>
            </a:r>
            <a:r>
              <a:rPr lang="en-GB" altLang="en-US" sz="1800" b="0" dirty="0">
                <a:latin typeface="Arial" panose="020B0604020202020204" pitchFamily="34" charset="0"/>
              </a:rPr>
              <a:t> 64.17%</a:t>
            </a:r>
            <a:endParaRPr lang="en-US" altLang="en-US" sz="1800" b="0" dirty="0">
              <a:latin typeface="Arial" panose="020B0604020202020204" pitchFamily="34" charset="0"/>
              <a:sym typeface="Symbol" panose="05050102010706020507" pitchFamily="18" charset="2"/>
            </a:endParaRPr>
          </a:p>
        </p:txBody>
      </p:sp>
      <p:sp>
        <p:nvSpPr>
          <p:cNvPr id="13320" name="Rectangle 1"/>
          <p:cNvSpPr>
            <a:spLocks noChangeArrowheads="1"/>
          </p:cNvSpPr>
          <p:nvPr/>
        </p:nvSpPr>
        <p:spPr bwMode="auto">
          <a:xfrm>
            <a:off x="43561" y="3534855"/>
            <a:ext cx="87137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bg1"/>
                </a:solidFill>
                <a:latin typeface="Arial" panose="020B0604020202020204" pitchFamily="34" charset="0"/>
                <a:ea typeface="ＭＳ Ｐゴシック" panose="020B0600070205080204" pitchFamily="34" charset="-128"/>
              </a:defRPr>
            </a:lvl1pPr>
            <a:lvl2pPr marL="742950" indent="-285750">
              <a:defRPr b="1">
                <a:solidFill>
                  <a:schemeClr val="bg1"/>
                </a:solidFill>
                <a:latin typeface="Arial" panose="020B0604020202020204" pitchFamily="34" charset="0"/>
                <a:ea typeface="ＭＳ Ｐゴシック" panose="020B0600070205080204" pitchFamily="34" charset="-128"/>
              </a:defRPr>
            </a:lvl2pPr>
            <a:lvl3pPr marL="1143000" indent="-228600">
              <a:defRPr b="1">
                <a:solidFill>
                  <a:schemeClr val="bg1"/>
                </a:solidFill>
                <a:latin typeface="Arial" panose="020B0604020202020204" pitchFamily="34" charset="0"/>
                <a:ea typeface="ＭＳ Ｐゴシック" panose="020B0600070205080204" pitchFamily="34" charset="-128"/>
              </a:defRPr>
            </a:lvl3pPr>
            <a:lvl4pPr marL="1600200" indent="-228600">
              <a:defRPr b="1">
                <a:solidFill>
                  <a:schemeClr val="bg1"/>
                </a:solidFill>
                <a:latin typeface="Arial" panose="020B0604020202020204" pitchFamily="34" charset="0"/>
                <a:ea typeface="ＭＳ Ｐゴシック" panose="020B0600070205080204" pitchFamily="34" charset="-128"/>
              </a:defRPr>
            </a:lvl4pPr>
            <a:lvl5pPr marL="2057400" indent="-228600">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9pPr>
          </a:lstStyle>
          <a:p>
            <a:r>
              <a:rPr lang="en-GB" altLang="en-US" b="0" dirty="0">
                <a:solidFill>
                  <a:schemeClr val="tx1"/>
                </a:solidFill>
                <a:latin typeface="ArialMT"/>
              </a:rPr>
              <a:t>External examiners (for Chem, </a:t>
            </a:r>
            <a:r>
              <a:rPr lang="en-GB" altLang="en-US" b="0" dirty="0" err="1">
                <a:solidFill>
                  <a:schemeClr val="tx1"/>
                </a:solidFill>
                <a:latin typeface="ArialMT"/>
              </a:rPr>
              <a:t>MedChems</a:t>
            </a:r>
            <a:r>
              <a:rPr lang="en-GB" altLang="en-US" b="0" dirty="0">
                <a:solidFill>
                  <a:schemeClr val="tx1"/>
                </a:solidFill>
                <a:latin typeface="ArialMT"/>
              </a:rPr>
              <a:t> and CMMs) will visit for two days after semester </a:t>
            </a:r>
            <a:r>
              <a:rPr lang="en-IE" altLang="en-US" b="0" dirty="0">
                <a:solidFill>
                  <a:schemeClr val="tx1"/>
                </a:solidFill>
                <a:latin typeface="ArialMT"/>
              </a:rPr>
              <a:t>2 examinations (either in person or virtual). Dates to be confirmed</a:t>
            </a:r>
            <a:endParaRPr lang="en-IE" altLang="en-US" dirty="0">
              <a:solidFill>
                <a:schemeClr val="tx1"/>
              </a:solidFill>
            </a:endParaRPr>
          </a:p>
        </p:txBody>
      </p:sp>
      <p:sp>
        <p:nvSpPr>
          <p:cNvPr id="10" name="TextBox 9">
            <a:extLst>
              <a:ext uri="{FF2B5EF4-FFF2-40B4-BE49-F238E27FC236}">
                <a16:creationId xmlns:a16="http://schemas.microsoft.com/office/drawing/2014/main" id="{64F2A004-C30A-420D-95FE-AD8040EE8C9B}"/>
              </a:ext>
            </a:extLst>
          </p:cNvPr>
          <p:cNvSpPr txBox="1"/>
          <p:nvPr/>
        </p:nvSpPr>
        <p:spPr>
          <a:xfrm>
            <a:off x="43561" y="5070803"/>
            <a:ext cx="8907934" cy="959943"/>
          </a:xfrm>
          <a:prstGeom prst="rect">
            <a:avLst/>
          </a:prstGeom>
          <a:noFill/>
        </p:spPr>
        <p:txBody>
          <a:bodyPr wrap="square">
            <a:spAutoFit/>
          </a:bodyPr>
          <a:lstStyle/>
          <a:p>
            <a:pPr>
              <a:lnSpc>
                <a:spcPct val="107000"/>
              </a:lnSpc>
              <a:spcAft>
                <a:spcPts val="800"/>
              </a:spcAft>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As a result of new calendar regulations, students will have the right to reassessment in their final year on all modules except the capstone project. Students who do not pass the sophister examinations will be able to repeat the year.</a:t>
            </a:r>
            <a:endParaRPr lang="en-IE"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5199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1974309-9889-425E-BBBE-03AD9A5FD5DA}"/>
              </a:ext>
            </a:extLst>
          </p:cNvPr>
          <p:cNvGraphicFramePr>
            <a:graphicFrameLocks noGrp="1" noChangeAspect="1"/>
          </p:cNvGraphicFramePr>
          <p:nvPr>
            <p:extLst>
              <p:ext uri="{D42A27DB-BD31-4B8C-83A1-F6EECF244321}">
                <p14:modId xmlns:p14="http://schemas.microsoft.com/office/powerpoint/2010/main" val="4039172224"/>
              </p:ext>
            </p:extLst>
          </p:nvPr>
        </p:nvGraphicFramePr>
        <p:xfrm>
          <a:off x="195072" y="1840993"/>
          <a:ext cx="8132064" cy="2739198"/>
        </p:xfrm>
        <a:graphic>
          <a:graphicData uri="http://schemas.openxmlformats.org/drawingml/2006/table">
            <a:tbl>
              <a:tblPr firstRow="1" firstCol="1" bandRow="1" bandCol="1">
                <a:tableStyleId>{5C22544A-7EE6-4342-B048-85BDC9FD1C3A}</a:tableStyleId>
              </a:tblPr>
              <a:tblGrid>
                <a:gridCol w="2737944">
                  <a:extLst>
                    <a:ext uri="{9D8B030D-6E8A-4147-A177-3AD203B41FA5}">
                      <a16:colId xmlns:a16="http://schemas.microsoft.com/office/drawing/2014/main" val="1200273758"/>
                    </a:ext>
                  </a:extLst>
                </a:gridCol>
                <a:gridCol w="2697509">
                  <a:extLst>
                    <a:ext uri="{9D8B030D-6E8A-4147-A177-3AD203B41FA5}">
                      <a16:colId xmlns:a16="http://schemas.microsoft.com/office/drawing/2014/main" val="2848873454"/>
                    </a:ext>
                  </a:extLst>
                </a:gridCol>
                <a:gridCol w="2696611">
                  <a:extLst>
                    <a:ext uri="{9D8B030D-6E8A-4147-A177-3AD203B41FA5}">
                      <a16:colId xmlns:a16="http://schemas.microsoft.com/office/drawing/2014/main" val="1901320606"/>
                    </a:ext>
                  </a:extLst>
                </a:gridCol>
              </a:tblGrid>
              <a:tr h="391314">
                <a:tc>
                  <a:txBody>
                    <a:bodyPr/>
                    <a:lstStyle/>
                    <a:p>
                      <a:pPr algn="just">
                        <a:lnSpc>
                          <a:spcPct val="107000"/>
                        </a:lnSpc>
                        <a:spcAft>
                          <a:spcPts val="800"/>
                        </a:spcAft>
                      </a:pPr>
                      <a:r>
                        <a:rPr lang="en-US" sz="1800" dirty="0">
                          <a:effectLst/>
                        </a:rPr>
                        <a:t> </a:t>
                      </a:r>
                      <a:endParaRPr lang="en-IE"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800">
                          <a:effectLst/>
                        </a:rPr>
                        <a:t>TCD Project </a:t>
                      </a:r>
                      <a:endParaRPr lang="en-IE"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800" dirty="0">
                          <a:effectLst/>
                        </a:rPr>
                        <a:t>Project Abroad</a:t>
                      </a:r>
                      <a:endParaRPr lang="en-IE"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9712305"/>
                  </a:ext>
                </a:extLst>
              </a:tr>
              <a:tr h="391314">
                <a:tc>
                  <a:txBody>
                    <a:bodyPr/>
                    <a:lstStyle/>
                    <a:p>
                      <a:pPr algn="just">
                        <a:lnSpc>
                          <a:spcPct val="107000"/>
                        </a:lnSpc>
                        <a:spcAft>
                          <a:spcPts val="800"/>
                        </a:spcAft>
                      </a:pPr>
                      <a:r>
                        <a:rPr lang="en-GB" sz="1800">
                          <a:effectLst/>
                        </a:rPr>
                        <a:t>Start</a:t>
                      </a:r>
                      <a:endParaRPr lang="en-IE"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800">
                          <a:effectLst/>
                        </a:rPr>
                        <a:t>13th September</a:t>
                      </a:r>
                      <a:endParaRPr lang="en-IE"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800" dirty="0">
                          <a:effectLst/>
                        </a:rPr>
                        <a:t>September</a:t>
                      </a:r>
                      <a:endParaRPr lang="en-IE"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2930196"/>
                  </a:ext>
                </a:extLst>
              </a:tr>
              <a:tr h="391314">
                <a:tc>
                  <a:txBody>
                    <a:bodyPr/>
                    <a:lstStyle/>
                    <a:p>
                      <a:pPr algn="just">
                        <a:lnSpc>
                          <a:spcPct val="107000"/>
                        </a:lnSpc>
                        <a:spcAft>
                          <a:spcPts val="800"/>
                        </a:spcAft>
                      </a:pPr>
                      <a:r>
                        <a:rPr lang="en-GB" sz="1800">
                          <a:effectLst/>
                        </a:rPr>
                        <a:t>End Project work</a:t>
                      </a:r>
                      <a:endParaRPr lang="en-IE"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800">
                          <a:effectLst/>
                        </a:rPr>
                        <a:t>26th November</a:t>
                      </a:r>
                      <a:endParaRPr lang="en-IE"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800" dirty="0">
                          <a:effectLst/>
                        </a:rPr>
                        <a:t>26</a:t>
                      </a:r>
                      <a:r>
                        <a:rPr lang="en-US" sz="1800" baseline="30000" dirty="0">
                          <a:effectLst/>
                        </a:rPr>
                        <a:t>th</a:t>
                      </a:r>
                      <a:r>
                        <a:rPr lang="en-US" sz="1800" dirty="0">
                          <a:effectLst/>
                        </a:rPr>
                        <a:t> November</a:t>
                      </a:r>
                      <a:endParaRPr lang="en-IE"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7239246"/>
                  </a:ext>
                </a:extLst>
              </a:tr>
              <a:tr h="391314">
                <a:tc>
                  <a:txBody>
                    <a:bodyPr/>
                    <a:lstStyle/>
                    <a:p>
                      <a:pPr algn="just">
                        <a:lnSpc>
                          <a:spcPct val="107000"/>
                        </a:lnSpc>
                        <a:spcAft>
                          <a:spcPts val="800"/>
                        </a:spcAft>
                      </a:pPr>
                      <a:r>
                        <a:rPr lang="en-GB" sz="1800">
                          <a:effectLst/>
                        </a:rPr>
                        <a:t>Hand in Project Report</a:t>
                      </a:r>
                      <a:endParaRPr lang="en-IE"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800">
                          <a:effectLst/>
                        </a:rPr>
                        <a:t>3rd December</a:t>
                      </a:r>
                      <a:endParaRPr lang="en-IE"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800" dirty="0">
                          <a:effectLst/>
                        </a:rPr>
                        <a:t>3rd December</a:t>
                      </a:r>
                      <a:endParaRPr lang="en-IE"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6700174"/>
                  </a:ext>
                </a:extLst>
              </a:tr>
              <a:tr h="391314">
                <a:tc>
                  <a:txBody>
                    <a:bodyPr/>
                    <a:lstStyle/>
                    <a:p>
                      <a:pPr algn="just">
                        <a:lnSpc>
                          <a:spcPct val="107000"/>
                        </a:lnSpc>
                        <a:spcAft>
                          <a:spcPts val="800"/>
                        </a:spcAft>
                      </a:pPr>
                      <a:r>
                        <a:rPr lang="en-GB" sz="1800">
                          <a:effectLst/>
                        </a:rPr>
                        <a:t>Supervisors Mark</a:t>
                      </a:r>
                      <a:endParaRPr lang="en-IE"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800">
                          <a:effectLst/>
                        </a:rPr>
                        <a:t>Supervisor 20%</a:t>
                      </a:r>
                      <a:endParaRPr lang="en-IE"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800" dirty="0">
                          <a:effectLst/>
                        </a:rPr>
                        <a:t>External Supervisor 20%</a:t>
                      </a:r>
                      <a:endParaRPr lang="en-IE"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0551327"/>
                  </a:ext>
                </a:extLst>
              </a:tr>
              <a:tr h="391314">
                <a:tc>
                  <a:txBody>
                    <a:bodyPr/>
                    <a:lstStyle/>
                    <a:p>
                      <a:pPr algn="just">
                        <a:lnSpc>
                          <a:spcPct val="107000"/>
                        </a:lnSpc>
                        <a:spcAft>
                          <a:spcPts val="800"/>
                        </a:spcAft>
                      </a:pPr>
                      <a:r>
                        <a:rPr lang="en-GB" sz="1800">
                          <a:effectLst/>
                        </a:rPr>
                        <a:t>Presentation</a:t>
                      </a:r>
                      <a:endParaRPr lang="en-IE"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800">
                          <a:effectLst/>
                        </a:rPr>
                        <a:t>13th-17th December</a:t>
                      </a:r>
                      <a:endParaRPr lang="en-IE"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800" dirty="0">
                          <a:effectLst/>
                        </a:rPr>
                        <a:t>13th-17th December</a:t>
                      </a:r>
                      <a:endParaRPr lang="en-IE"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911154"/>
                  </a:ext>
                </a:extLst>
              </a:tr>
              <a:tr h="391314">
                <a:tc>
                  <a:txBody>
                    <a:bodyPr/>
                    <a:lstStyle/>
                    <a:p>
                      <a:pPr algn="just">
                        <a:lnSpc>
                          <a:spcPct val="107000"/>
                        </a:lnSpc>
                        <a:spcAft>
                          <a:spcPts val="800"/>
                        </a:spcAft>
                      </a:pPr>
                      <a:r>
                        <a:rPr lang="en-GB" sz="1800">
                          <a:effectLst/>
                        </a:rPr>
                        <a:t>Presentations / review</a:t>
                      </a:r>
                      <a:endParaRPr lang="en-IE"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800" dirty="0">
                          <a:effectLst/>
                        </a:rPr>
                        <a:t>Examiners 80%</a:t>
                      </a:r>
                      <a:endParaRPr lang="en-IE"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800" dirty="0">
                          <a:effectLst/>
                        </a:rPr>
                        <a:t>Examiners 80%</a:t>
                      </a:r>
                      <a:endParaRPr lang="en-IE"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1267893"/>
                  </a:ext>
                </a:extLst>
              </a:tr>
            </a:tbl>
          </a:graphicData>
        </a:graphic>
      </p:graphicFrame>
      <p:sp>
        <p:nvSpPr>
          <p:cNvPr id="3" name="TextBox 2">
            <a:extLst>
              <a:ext uri="{FF2B5EF4-FFF2-40B4-BE49-F238E27FC236}">
                <a16:creationId xmlns:a16="http://schemas.microsoft.com/office/drawing/2014/main" id="{CD7D2550-278D-40ED-B8A6-6A2D1DCE05E6}"/>
              </a:ext>
            </a:extLst>
          </p:cNvPr>
          <p:cNvSpPr txBox="1"/>
          <p:nvPr/>
        </p:nvSpPr>
        <p:spPr>
          <a:xfrm>
            <a:off x="573024" y="487680"/>
            <a:ext cx="5565050" cy="646331"/>
          </a:xfrm>
          <a:prstGeom prst="rect">
            <a:avLst/>
          </a:prstGeom>
          <a:noFill/>
        </p:spPr>
        <p:txBody>
          <a:bodyPr wrap="none" rtlCol="0">
            <a:spAutoFit/>
          </a:bodyPr>
          <a:lstStyle/>
          <a:p>
            <a:r>
              <a:rPr lang="en-IE" sz="3600" dirty="0"/>
              <a:t>Summary of important dates</a:t>
            </a:r>
          </a:p>
        </p:txBody>
      </p:sp>
    </p:spTree>
    <p:extLst>
      <p:ext uri="{BB962C8B-B14F-4D97-AF65-F5344CB8AC3E}">
        <p14:creationId xmlns:p14="http://schemas.microsoft.com/office/powerpoint/2010/main" val="1097498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id="{FF66419F-4DDC-447A-B82E-7501B84D86EB}"/>
              </a:ext>
            </a:extLst>
          </p:cNvPr>
          <p:cNvSpPr>
            <a:spLocks noChangeArrowheads="1"/>
          </p:cNvSpPr>
          <p:nvPr/>
        </p:nvSpPr>
        <p:spPr bwMode="auto">
          <a:xfrm>
            <a:off x="5607585" y="6488112"/>
            <a:ext cx="348666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800" dirty="0">
                <a:solidFill>
                  <a:srgbClr val="C00000"/>
                </a:solidFill>
                <a:latin typeface="Arial" panose="020B0604020202020204" pitchFamily="34" charset="0"/>
              </a:rPr>
              <a:t>http://research.ie/funding/goipg/</a:t>
            </a:r>
          </a:p>
        </p:txBody>
      </p:sp>
      <p:pic>
        <p:nvPicPr>
          <p:cNvPr id="36867" name="Picture 2">
            <a:extLst>
              <a:ext uri="{FF2B5EF4-FFF2-40B4-BE49-F238E27FC236}">
                <a16:creationId xmlns:a16="http://schemas.microsoft.com/office/drawing/2014/main" id="{B0291C38-64A5-4F25-B822-FBEEAC2D5E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0201" y="224485"/>
            <a:ext cx="62738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a:extLst>
              <a:ext uri="{FF2B5EF4-FFF2-40B4-BE49-F238E27FC236}">
                <a16:creationId xmlns:a16="http://schemas.microsoft.com/office/drawing/2014/main" id="{B6ADC1DF-8771-4511-9C2B-9E4550C278A8}"/>
              </a:ext>
            </a:extLst>
          </p:cNvPr>
          <p:cNvGraphicFramePr>
            <a:graphicFrameLocks noGrp="1"/>
          </p:cNvGraphicFramePr>
          <p:nvPr>
            <p:extLst>
              <p:ext uri="{D42A27DB-BD31-4B8C-83A1-F6EECF244321}">
                <p14:modId xmlns:p14="http://schemas.microsoft.com/office/powerpoint/2010/main" val="2986751723"/>
              </p:ext>
            </p:extLst>
          </p:nvPr>
        </p:nvGraphicFramePr>
        <p:xfrm>
          <a:off x="1660201" y="2067622"/>
          <a:ext cx="5557838" cy="3931920"/>
        </p:xfrm>
        <a:graphic>
          <a:graphicData uri="http://schemas.openxmlformats.org/drawingml/2006/table">
            <a:tbl>
              <a:tblPr/>
              <a:tblGrid>
                <a:gridCol w="2778919">
                  <a:extLst>
                    <a:ext uri="{9D8B030D-6E8A-4147-A177-3AD203B41FA5}">
                      <a16:colId xmlns:a16="http://schemas.microsoft.com/office/drawing/2014/main" val="1474200618"/>
                    </a:ext>
                  </a:extLst>
                </a:gridCol>
                <a:gridCol w="2778919">
                  <a:extLst>
                    <a:ext uri="{9D8B030D-6E8A-4147-A177-3AD203B41FA5}">
                      <a16:colId xmlns:a16="http://schemas.microsoft.com/office/drawing/2014/main" val="2485826881"/>
                    </a:ext>
                  </a:extLst>
                </a:gridCol>
              </a:tblGrid>
              <a:tr h="0">
                <a:tc>
                  <a:txBody>
                    <a:bodyPr/>
                    <a:lstStyle/>
                    <a:p>
                      <a:pPr fontAlgn="t"/>
                      <a:r>
                        <a:rPr lang="en-IE" dirty="0">
                          <a:effectLst/>
                        </a:rPr>
                        <a:t>Call open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dirty="0">
                          <a:effectLst/>
                        </a:rPr>
                        <a:t>16:00 (Irish time) 2 September 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4653998"/>
                  </a:ext>
                </a:extLst>
              </a:tr>
              <a:tr h="0">
                <a:tc>
                  <a:txBody>
                    <a:bodyPr/>
                    <a:lstStyle/>
                    <a:p>
                      <a:pPr fontAlgn="t"/>
                      <a:r>
                        <a:rPr lang="en-IE">
                          <a:effectLst/>
                        </a:rPr>
                        <a:t>FAQ deadline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dirty="0">
                          <a:effectLst/>
                        </a:rPr>
                        <a:t>16:00 (Irish time) 14 October 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092216"/>
                  </a:ext>
                </a:extLst>
              </a:tr>
              <a:tr h="0">
                <a:tc>
                  <a:txBody>
                    <a:bodyPr/>
                    <a:lstStyle/>
                    <a:p>
                      <a:pPr fontAlgn="t"/>
                      <a:r>
                        <a:rPr lang="en-IE">
                          <a:effectLst/>
                        </a:rPr>
                        <a:t>Applicant deadline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a:effectLst/>
                        </a:rPr>
                        <a:t>16:00 (Irish time) 21 October 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62169"/>
                  </a:ext>
                </a:extLst>
              </a:tr>
              <a:tr h="0">
                <a:tc>
                  <a:txBody>
                    <a:bodyPr/>
                    <a:lstStyle/>
                    <a:p>
                      <a:pPr fontAlgn="t"/>
                      <a:r>
                        <a:rPr lang="en-IE">
                          <a:effectLst/>
                        </a:rPr>
                        <a:t>Supervisor and referee deadline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dirty="0">
                          <a:effectLst/>
                        </a:rPr>
                        <a:t>16:00 (Irish time) 4 November 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4033224"/>
                  </a:ext>
                </a:extLst>
              </a:tr>
              <a:tr h="0">
                <a:tc>
                  <a:txBody>
                    <a:bodyPr/>
                    <a:lstStyle/>
                    <a:p>
                      <a:pPr fontAlgn="t"/>
                      <a:r>
                        <a:rPr lang="en-IE">
                          <a:effectLst/>
                        </a:rPr>
                        <a:t>Research office endorsement deadline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a:effectLst/>
                        </a:rPr>
                        <a:t>16:00 (Irish time) 18 November 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849696"/>
                  </a:ext>
                </a:extLst>
              </a:tr>
              <a:tr h="0">
                <a:tc>
                  <a:txBody>
                    <a:bodyPr/>
                    <a:lstStyle/>
                    <a:p>
                      <a:pPr fontAlgn="t"/>
                      <a:r>
                        <a:rPr lang="en-IE">
                          <a:effectLst/>
                        </a:rPr>
                        <a:t>Call outcome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IE">
                          <a:effectLst/>
                        </a:rPr>
                        <a:t>End of March 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3998902"/>
                  </a:ext>
                </a:extLst>
              </a:tr>
              <a:tr h="0">
                <a:tc>
                  <a:txBody>
                    <a:bodyPr/>
                    <a:lstStyle/>
                    <a:p>
                      <a:pPr fontAlgn="t"/>
                      <a:r>
                        <a:rPr lang="en-IE">
                          <a:effectLst/>
                        </a:rPr>
                        <a:t>Award start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IE" dirty="0">
                          <a:effectLst/>
                        </a:rPr>
                        <a:t>1 September 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6050293"/>
                  </a:ext>
                </a:extLst>
              </a:tr>
            </a:tbl>
          </a:graphicData>
        </a:graphic>
      </p:graphicFrame>
      <p:sp>
        <p:nvSpPr>
          <p:cNvPr id="5" name="Rectangle 2">
            <a:extLst>
              <a:ext uri="{FF2B5EF4-FFF2-40B4-BE49-F238E27FC236}">
                <a16:creationId xmlns:a16="http://schemas.microsoft.com/office/drawing/2014/main" id="{5ED1C214-248B-4C6D-AB94-36B682900D53}"/>
              </a:ext>
            </a:extLst>
          </p:cNvPr>
          <p:cNvSpPr>
            <a:spLocks noChangeArrowheads="1"/>
          </p:cNvSpPr>
          <p:nvPr/>
        </p:nvSpPr>
        <p:spPr bwMode="auto">
          <a:xfrm>
            <a:off x="441025" y="1251383"/>
            <a:ext cx="1537948"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Source Sans Pro" panose="020B0503030403020204" pitchFamily="34" charset="0"/>
              </a:rPr>
              <a:t>Key dates</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7E6B01-87A2-4A3D-BA3B-E46781035C81}"/>
              </a:ext>
            </a:extLst>
          </p:cNvPr>
          <p:cNvSpPr txBox="1"/>
          <p:nvPr/>
        </p:nvSpPr>
        <p:spPr>
          <a:xfrm>
            <a:off x="2700134" y="36434"/>
            <a:ext cx="3276794" cy="523220"/>
          </a:xfrm>
          <a:prstGeom prst="rect">
            <a:avLst/>
          </a:prstGeom>
          <a:noFill/>
        </p:spPr>
        <p:txBody>
          <a:bodyPr wrap="none" rtlCol="0">
            <a:spAutoFit/>
          </a:bodyPr>
          <a:lstStyle/>
          <a:p>
            <a:r>
              <a:rPr lang="en-IE" sz="2800" b="1" dirty="0"/>
              <a:t>Structure of the year</a:t>
            </a:r>
          </a:p>
        </p:txBody>
      </p:sp>
      <p:graphicFrame>
        <p:nvGraphicFramePr>
          <p:cNvPr id="3" name="Table 2">
            <a:extLst>
              <a:ext uri="{FF2B5EF4-FFF2-40B4-BE49-F238E27FC236}">
                <a16:creationId xmlns:a16="http://schemas.microsoft.com/office/drawing/2014/main" id="{26331783-E5CB-4080-B328-F4C8580DE467}"/>
              </a:ext>
            </a:extLst>
          </p:cNvPr>
          <p:cNvGraphicFramePr>
            <a:graphicFrameLocks noGrp="1" noChangeAspect="1"/>
          </p:cNvGraphicFramePr>
          <p:nvPr>
            <p:extLst>
              <p:ext uri="{D42A27DB-BD31-4B8C-83A1-F6EECF244321}">
                <p14:modId xmlns:p14="http://schemas.microsoft.com/office/powerpoint/2010/main" val="2101973948"/>
              </p:ext>
            </p:extLst>
          </p:nvPr>
        </p:nvGraphicFramePr>
        <p:xfrm>
          <a:off x="138816" y="4238730"/>
          <a:ext cx="6460925" cy="2612556"/>
        </p:xfrm>
        <a:graphic>
          <a:graphicData uri="http://schemas.openxmlformats.org/drawingml/2006/table">
            <a:tbl>
              <a:tblPr firstRow="1" firstCol="1" bandRow="1">
                <a:tableStyleId>{5C22544A-7EE6-4342-B048-85BDC9FD1C3A}</a:tableStyleId>
              </a:tblPr>
              <a:tblGrid>
                <a:gridCol w="1281469">
                  <a:extLst>
                    <a:ext uri="{9D8B030D-6E8A-4147-A177-3AD203B41FA5}">
                      <a16:colId xmlns:a16="http://schemas.microsoft.com/office/drawing/2014/main" val="292494352"/>
                    </a:ext>
                  </a:extLst>
                </a:gridCol>
                <a:gridCol w="2962544">
                  <a:extLst>
                    <a:ext uri="{9D8B030D-6E8A-4147-A177-3AD203B41FA5}">
                      <a16:colId xmlns:a16="http://schemas.microsoft.com/office/drawing/2014/main" val="1375043219"/>
                    </a:ext>
                  </a:extLst>
                </a:gridCol>
                <a:gridCol w="508591">
                  <a:extLst>
                    <a:ext uri="{9D8B030D-6E8A-4147-A177-3AD203B41FA5}">
                      <a16:colId xmlns:a16="http://schemas.microsoft.com/office/drawing/2014/main" val="3636447962"/>
                    </a:ext>
                  </a:extLst>
                </a:gridCol>
                <a:gridCol w="525847">
                  <a:extLst>
                    <a:ext uri="{9D8B030D-6E8A-4147-A177-3AD203B41FA5}">
                      <a16:colId xmlns:a16="http://schemas.microsoft.com/office/drawing/2014/main" val="550903973"/>
                    </a:ext>
                  </a:extLst>
                </a:gridCol>
                <a:gridCol w="673883">
                  <a:extLst>
                    <a:ext uri="{9D8B030D-6E8A-4147-A177-3AD203B41FA5}">
                      <a16:colId xmlns:a16="http://schemas.microsoft.com/office/drawing/2014/main" val="1798490505"/>
                    </a:ext>
                  </a:extLst>
                </a:gridCol>
                <a:gridCol w="508591">
                  <a:extLst>
                    <a:ext uri="{9D8B030D-6E8A-4147-A177-3AD203B41FA5}">
                      <a16:colId xmlns:a16="http://schemas.microsoft.com/office/drawing/2014/main" val="3623363330"/>
                    </a:ext>
                  </a:extLst>
                </a:gridCol>
              </a:tblGrid>
              <a:tr h="217713">
                <a:tc>
                  <a:txBody>
                    <a:bodyPr/>
                    <a:lstStyle/>
                    <a:p>
                      <a:pPr>
                        <a:lnSpc>
                          <a:spcPct val="115000"/>
                        </a:lnSpc>
                        <a:spcAft>
                          <a:spcPts val="800"/>
                        </a:spcAft>
                      </a:pPr>
                      <a:r>
                        <a:rPr lang="en-US" sz="1200">
                          <a:effectLst/>
                        </a:rPr>
                        <a:t>Module</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dirty="0">
                          <a:effectLst/>
                        </a:rPr>
                        <a:t>Title</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a:lnSpc>
                          <a:spcPct val="115000"/>
                        </a:lnSpc>
                        <a:spcAft>
                          <a:spcPts val="800"/>
                        </a:spcAft>
                      </a:pPr>
                      <a:r>
                        <a:rPr lang="en-US" sz="1200">
                          <a:effectLst/>
                        </a:rPr>
                        <a:t>Moderatorship</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3495813795"/>
                  </a:ext>
                </a:extLst>
              </a:tr>
              <a:tr h="217713">
                <a:tc>
                  <a:txBody>
                    <a:bodyPr/>
                    <a:lstStyle/>
                    <a:p>
                      <a:pPr>
                        <a:lnSpc>
                          <a:spcPct val="115000"/>
                        </a:lnSpc>
                        <a:spcAft>
                          <a:spcPts val="800"/>
                        </a:spcAft>
                      </a:pPr>
                      <a:r>
                        <a:rPr lang="en-US" sz="1200">
                          <a:effectLst/>
                        </a:rPr>
                        <a:t> </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 </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C</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MC</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CMM</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N</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6302259"/>
                  </a:ext>
                </a:extLst>
              </a:tr>
              <a:tr h="217713">
                <a:tc>
                  <a:txBody>
                    <a:bodyPr/>
                    <a:lstStyle/>
                    <a:p>
                      <a:pPr>
                        <a:lnSpc>
                          <a:spcPct val="115000"/>
                        </a:lnSpc>
                        <a:spcAft>
                          <a:spcPts val="800"/>
                        </a:spcAft>
                      </a:pPr>
                      <a:r>
                        <a:rPr lang="en-US" sz="1200">
                          <a:effectLst/>
                        </a:rPr>
                        <a:t>CHU44120</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Capstone Project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2158226"/>
                  </a:ext>
                </a:extLst>
              </a:tr>
              <a:tr h="217713">
                <a:tc>
                  <a:txBody>
                    <a:bodyPr/>
                    <a:lstStyle/>
                    <a:p>
                      <a:pPr>
                        <a:lnSpc>
                          <a:spcPct val="115000"/>
                        </a:lnSpc>
                        <a:spcAft>
                          <a:spcPts val="800"/>
                        </a:spcAft>
                      </a:pPr>
                      <a:r>
                        <a:rPr lang="en-US" sz="1200">
                          <a:effectLst/>
                        </a:rPr>
                        <a:t>CHU44123</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Problems Module</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 </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9522742"/>
                  </a:ext>
                </a:extLst>
              </a:tr>
              <a:tr h="217713">
                <a:tc>
                  <a:txBody>
                    <a:bodyPr/>
                    <a:lstStyle/>
                    <a:p>
                      <a:pPr>
                        <a:lnSpc>
                          <a:spcPct val="115000"/>
                        </a:lnSpc>
                        <a:spcAft>
                          <a:spcPts val="800"/>
                        </a:spcAft>
                      </a:pPr>
                      <a:r>
                        <a:rPr lang="en-US" sz="1200">
                          <a:effectLst/>
                        </a:rPr>
                        <a:t>CHU44004</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Inorganic Chemistry</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3417717"/>
                  </a:ext>
                </a:extLst>
              </a:tr>
              <a:tr h="217713">
                <a:tc>
                  <a:txBody>
                    <a:bodyPr/>
                    <a:lstStyle/>
                    <a:p>
                      <a:pPr>
                        <a:lnSpc>
                          <a:spcPct val="115000"/>
                        </a:lnSpc>
                        <a:spcAft>
                          <a:spcPts val="800"/>
                        </a:spcAft>
                      </a:pPr>
                      <a:r>
                        <a:rPr lang="en-US" sz="1200">
                          <a:effectLst/>
                        </a:rPr>
                        <a:t>CHU44204</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Organic Chemistry</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 </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5828837"/>
                  </a:ext>
                </a:extLst>
              </a:tr>
              <a:tr h="217713">
                <a:tc>
                  <a:txBody>
                    <a:bodyPr/>
                    <a:lstStyle/>
                    <a:p>
                      <a:pPr>
                        <a:lnSpc>
                          <a:spcPct val="115000"/>
                        </a:lnSpc>
                        <a:spcAft>
                          <a:spcPts val="800"/>
                        </a:spcAft>
                      </a:pPr>
                      <a:r>
                        <a:rPr lang="en-US" sz="1200">
                          <a:effectLst/>
                        </a:rPr>
                        <a:t>CHU44304</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Physical Chemistry</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2109130"/>
                  </a:ext>
                </a:extLst>
              </a:tr>
              <a:tr h="217713">
                <a:tc>
                  <a:txBody>
                    <a:bodyPr/>
                    <a:lstStyle/>
                    <a:p>
                      <a:pPr>
                        <a:lnSpc>
                          <a:spcPct val="115000"/>
                        </a:lnSpc>
                        <a:spcAft>
                          <a:spcPts val="800"/>
                        </a:spcAft>
                      </a:pPr>
                      <a:r>
                        <a:rPr lang="en-US" sz="1200">
                          <a:effectLst/>
                        </a:rPr>
                        <a:t>CHU44005</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Advanced Inorganic Chemistry</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 </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7449129"/>
                  </a:ext>
                </a:extLst>
              </a:tr>
              <a:tr h="217713">
                <a:tc>
                  <a:txBody>
                    <a:bodyPr/>
                    <a:lstStyle/>
                    <a:p>
                      <a:pPr>
                        <a:lnSpc>
                          <a:spcPct val="115000"/>
                        </a:lnSpc>
                        <a:spcAft>
                          <a:spcPts val="800"/>
                        </a:spcAft>
                      </a:pPr>
                      <a:r>
                        <a:rPr lang="en-US" sz="1200">
                          <a:effectLst/>
                        </a:rPr>
                        <a:t>CHU44205</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Advanced Organic Chemistry</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 </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2712228"/>
                  </a:ext>
                </a:extLst>
              </a:tr>
              <a:tr h="217713">
                <a:tc>
                  <a:txBody>
                    <a:bodyPr/>
                    <a:lstStyle/>
                    <a:p>
                      <a:pPr>
                        <a:lnSpc>
                          <a:spcPct val="107000"/>
                        </a:lnSpc>
                        <a:spcAft>
                          <a:spcPts val="800"/>
                        </a:spcAft>
                      </a:pPr>
                      <a:r>
                        <a:rPr lang="en-US" sz="1200">
                          <a:effectLst/>
                        </a:rPr>
                        <a:t>CHU44167</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Advanced Physical Chemistry</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 </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3049842"/>
                  </a:ext>
                </a:extLst>
              </a:tr>
              <a:tr h="217713">
                <a:tc>
                  <a:txBody>
                    <a:bodyPr/>
                    <a:lstStyle/>
                    <a:p>
                      <a:pPr>
                        <a:lnSpc>
                          <a:spcPct val="107000"/>
                        </a:lnSpc>
                        <a:spcAft>
                          <a:spcPts val="800"/>
                        </a:spcAft>
                      </a:pPr>
                      <a:r>
                        <a:rPr lang="en-US" sz="1200">
                          <a:effectLst/>
                        </a:rPr>
                        <a:t>CHU44705</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Advanced Computational Chemistry</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 </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63077117"/>
                  </a:ext>
                </a:extLst>
              </a:tr>
              <a:tr h="217713">
                <a:tc>
                  <a:txBody>
                    <a:bodyPr/>
                    <a:lstStyle/>
                    <a:p>
                      <a:pPr>
                        <a:lnSpc>
                          <a:spcPct val="107000"/>
                        </a:lnSpc>
                        <a:spcAft>
                          <a:spcPts val="800"/>
                        </a:spcAft>
                      </a:pPr>
                      <a:r>
                        <a:rPr lang="en-US" sz="1200">
                          <a:effectLst/>
                        </a:rPr>
                        <a:t>CHU44405</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dirty="0">
                          <a:effectLst/>
                        </a:rPr>
                        <a:t>Advanced Medicinal Chemistry</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dirty="0">
                          <a:effectLst/>
                        </a:rPr>
                        <a:t> </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a:effectLst/>
                        </a:rPr>
                        <a:t> </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1200" dirty="0">
                          <a:effectLst/>
                        </a:rPr>
                        <a:t> </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6016744"/>
                  </a:ext>
                </a:extLst>
              </a:tr>
            </a:tbl>
          </a:graphicData>
        </a:graphic>
      </p:graphicFrame>
      <p:graphicFrame>
        <p:nvGraphicFramePr>
          <p:cNvPr id="4" name="Table 3">
            <a:extLst>
              <a:ext uri="{FF2B5EF4-FFF2-40B4-BE49-F238E27FC236}">
                <a16:creationId xmlns:a16="http://schemas.microsoft.com/office/drawing/2014/main" id="{B3399B27-2567-4462-91B4-AC66B3C2E18C}"/>
              </a:ext>
            </a:extLst>
          </p:cNvPr>
          <p:cNvGraphicFramePr>
            <a:graphicFrameLocks noGrp="1" noChangeAspect="1"/>
          </p:cNvGraphicFramePr>
          <p:nvPr>
            <p:extLst>
              <p:ext uri="{D42A27DB-BD31-4B8C-83A1-F6EECF244321}">
                <p14:modId xmlns:p14="http://schemas.microsoft.com/office/powerpoint/2010/main" val="2630240497"/>
              </p:ext>
            </p:extLst>
          </p:nvPr>
        </p:nvGraphicFramePr>
        <p:xfrm>
          <a:off x="138816" y="691951"/>
          <a:ext cx="8042014" cy="3146640"/>
        </p:xfrm>
        <a:graphic>
          <a:graphicData uri="http://schemas.openxmlformats.org/drawingml/2006/table">
            <a:tbl>
              <a:tblPr firstRow="1" firstCol="1" bandRow="1">
                <a:tableStyleId>{5C22544A-7EE6-4342-B048-85BDC9FD1C3A}</a:tableStyleId>
              </a:tblPr>
              <a:tblGrid>
                <a:gridCol w="1304062">
                  <a:extLst>
                    <a:ext uri="{9D8B030D-6E8A-4147-A177-3AD203B41FA5}">
                      <a16:colId xmlns:a16="http://schemas.microsoft.com/office/drawing/2014/main" val="2882161457"/>
                    </a:ext>
                  </a:extLst>
                </a:gridCol>
                <a:gridCol w="668978">
                  <a:extLst>
                    <a:ext uri="{9D8B030D-6E8A-4147-A177-3AD203B41FA5}">
                      <a16:colId xmlns:a16="http://schemas.microsoft.com/office/drawing/2014/main" val="1498744987"/>
                    </a:ext>
                  </a:extLst>
                </a:gridCol>
                <a:gridCol w="322001">
                  <a:extLst>
                    <a:ext uri="{9D8B030D-6E8A-4147-A177-3AD203B41FA5}">
                      <a16:colId xmlns:a16="http://schemas.microsoft.com/office/drawing/2014/main" val="2737595037"/>
                    </a:ext>
                  </a:extLst>
                </a:gridCol>
                <a:gridCol w="470961">
                  <a:extLst>
                    <a:ext uri="{9D8B030D-6E8A-4147-A177-3AD203B41FA5}">
                      <a16:colId xmlns:a16="http://schemas.microsoft.com/office/drawing/2014/main" val="2702590932"/>
                    </a:ext>
                  </a:extLst>
                </a:gridCol>
                <a:gridCol w="619029">
                  <a:extLst>
                    <a:ext uri="{9D8B030D-6E8A-4147-A177-3AD203B41FA5}">
                      <a16:colId xmlns:a16="http://schemas.microsoft.com/office/drawing/2014/main" val="3371220340"/>
                    </a:ext>
                  </a:extLst>
                </a:gridCol>
                <a:gridCol w="361248">
                  <a:extLst>
                    <a:ext uri="{9D8B030D-6E8A-4147-A177-3AD203B41FA5}">
                      <a16:colId xmlns:a16="http://schemas.microsoft.com/office/drawing/2014/main" val="121383102"/>
                    </a:ext>
                  </a:extLst>
                </a:gridCol>
                <a:gridCol w="1022199">
                  <a:extLst>
                    <a:ext uri="{9D8B030D-6E8A-4147-A177-3AD203B41FA5}">
                      <a16:colId xmlns:a16="http://schemas.microsoft.com/office/drawing/2014/main" val="3922622278"/>
                    </a:ext>
                  </a:extLst>
                </a:gridCol>
                <a:gridCol w="864321">
                  <a:extLst>
                    <a:ext uri="{9D8B030D-6E8A-4147-A177-3AD203B41FA5}">
                      <a16:colId xmlns:a16="http://schemas.microsoft.com/office/drawing/2014/main" val="3434338213"/>
                    </a:ext>
                  </a:extLst>
                </a:gridCol>
                <a:gridCol w="736768">
                  <a:extLst>
                    <a:ext uri="{9D8B030D-6E8A-4147-A177-3AD203B41FA5}">
                      <a16:colId xmlns:a16="http://schemas.microsoft.com/office/drawing/2014/main" val="662964809"/>
                    </a:ext>
                  </a:extLst>
                </a:gridCol>
                <a:gridCol w="814370">
                  <a:extLst>
                    <a:ext uri="{9D8B030D-6E8A-4147-A177-3AD203B41FA5}">
                      <a16:colId xmlns:a16="http://schemas.microsoft.com/office/drawing/2014/main" val="354389390"/>
                    </a:ext>
                  </a:extLst>
                </a:gridCol>
                <a:gridCol w="858077">
                  <a:extLst>
                    <a:ext uri="{9D8B030D-6E8A-4147-A177-3AD203B41FA5}">
                      <a16:colId xmlns:a16="http://schemas.microsoft.com/office/drawing/2014/main" val="3169130864"/>
                    </a:ext>
                  </a:extLst>
                </a:gridCol>
              </a:tblGrid>
              <a:tr h="224760">
                <a:tc>
                  <a:txBody>
                    <a:bodyPr/>
                    <a:lstStyle/>
                    <a:p>
                      <a:pPr>
                        <a:lnSpc>
                          <a:spcPct val="115000"/>
                        </a:lnSpc>
                        <a:spcAft>
                          <a:spcPts val="800"/>
                        </a:spcAft>
                      </a:pPr>
                      <a:r>
                        <a:rPr lang="en-US" sz="1200">
                          <a:effectLst/>
                        </a:rPr>
                        <a:t>Module</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ECTS</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algn="ctr">
                        <a:lnSpc>
                          <a:spcPct val="115000"/>
                        </a:lnSpc>
                        <a:spcAft>
                          <a:spcPts val="800"/>
                        </a:spcAft>
                      </a:pPr>
                      <a:r>
                        <a:rPr lang="en-US" sz="1200">
                          <a:effectLst/>
                        </a:rPr>
                        <a:t>Cohort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E"/>
                    </a:p>
                  </a:txBody>
                  <a:tcPr/>
                </a:tc>
                <a:tc hMerge="1">
                  <a:txBody>
                    <a:bodyPr/>
                    <a:lstStyle/>
                    <a:p>
                      <a:endParaRPr lang="en-IE"/>
                    </a:p>
                  </a:txBody>
                  <a:tcPr/>
                </a:tc>
                <a:tc hMerge="1">
                  <a:txBody>
                    <a:bodyPr/>
                    <a:lstStyle/>
                    <a:p>
                      <a:endParaRPr lang="en-IE"/>
                    </a:p>
                  </a:txBody>
                  <a:tcPr/>
                </a:tc>
                <a:tc gridSpan="2">
                  <a:txBody>
                    <a:bodyPr/>
                    <a:lstStyle/>
                    <a:p>
                      <a:pPr algn="ctr">
                        <a:lnSpc>
                          <a:spcPct val="115000"/>
                        </a:lnSpc>
                        <a:spcAft>
                          <a:spcPts val="800"/>
                        </a:spcAft>
                      </a:pPr>
                      <a:r>
                        <a:rPr lang="en-US" sz="1200">
                          <a:effectLst/>
                        </a:rPr>
                        <a:t>Viva</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E"/>
                    </a:p>
                  </a:txBody>
                  <a:tcPr/>
                </a:tc>
                <a:tc gridSpan="3">
                  <a:txBody>
                    <a:bodyPr/>
                    <a:lstStyle/>
                    <a:p>
                      <a:pPr algn="ctr">
                        <a:lnSpc>
                          <a:spcPct val="115000"/>
                        </a:lnSpc>
                        <a:spcAft>
                          <a:spcPts val="800"/>
                        </a:spcAft>
                      </a:pPr>
                      <a:r>
                        <a:rPr lang="en-US" sz="1200" dirty="0">
                          <a:effectLst/>
                        </a:rPr>
                        <a:t>Paper</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611378658"/>
                  </a:ext>
                </a:extLst>
              </a:tr>
              <a:tr h="224760">
                <a:tc>
                  <a:txBody>
                    <a:bodyPr/>
                    <a:lstStyle/>
                    <a:p>
                      <a:pPr>
                        <a:lnSpc>
                          <a:spcPct val="115000"/>
                        </a:lnSpc>
                        <a:spcAft>
                          <a:spcPts val="800"/>
                        </a:spcAft>
                      </a:pPr>
                      <a:r>
                        <a:rPr lang="en-US" sz="1200">
                          <a:effectLst/>
                        </a:rPr>
                        <a:t> </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 </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C</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MC</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CMM</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N</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Sem.</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Sem.</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dirty="0">
                          <a:effectLst/>
                        </a:rPr>
                        <a:t>time (h)**</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5218774"/>
                  </a:ext>
                </a:extLst>
              </a:tr>
              <a:tr h="224760">
                <a:tc>
                  <a:txBody>
                    <a:bodyPr/>
                    <a:lstStyle/>
                    <a:p>
                      <a:pPr>
                        <a:lnSpc>
                          <a:spcPct val="115000"/>
                        </a:lnSpc>
                        <a:spcAft>
                          <a:spcPts val="800"/>
                        </a:spcAft>
                      </a:pPr>
                      <a:r>
                        <a:rPr lang="en-US" sz="1200" dirty="0">
                          <a:effectLst/>
                        </a:rPr>
                        <a:t>CHU44120</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20</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 </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 </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 </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100</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S1</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9416556"/>
                  </a:ext>
                </a:extLst>
              </a:tr>
              <a:tr h="224760">
                <a:tc>
                  <a:txBody>
                    <a:bodyPr/>
                    <a:lstStyle/>
                    <a:p>
                      <a:pPr>
                        <a:lnSpc>
                          <a:spcPct val="115000"/>
                        </a:lnSpc>
                        <a:spcAft>
                          <a:spcPts val="800"/>
                        </a:spcAft>
                      </a:pPr>
                      <a:r>
                        <a:rPr lang="en-US" sz="1200" dirty="0">
                          <a:effectLst/>
                        </a:rPr>
                        <a:t>CHU44720 </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20</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 </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 </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 </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100</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S1</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5872571"/>
                  </a:ext>
                </a:extLst>
              </a:tr>
              <a:tr h="224760">
                <a:tc>
                  <a:txBody>
                    <a:bodyPr/>
                    <a:lstStyle/>
                    <a:p>
                      <a:pPr>
                        <a:lnSpc>
                          <a:spcPct val="115000"/>
                        </a:lnSpc>
                        <a:spcAft>
                          <a:spcPts val="800"/>
                        </a:spcAft>
                      </a:pPr>
                      <a:r>
                        <a:rPr lang="en-US" sz="1200" dirty="0">
                          <a:effectLst/>
                        </a:rPr>
                        <a:t>CHU44420</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20</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 </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 </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 </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100</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S1</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4392844"/>
                  </a:ext>
                </a:extLst>
              </a:tr>
              <a:tr h="224760">
                <a:tc>
                  <a:txBody>
                    <a:bodyPr/>
                    <a:lstStyle/>
                    <a:p>
                      <a:pPr>
                        <a:lnSpc>
                          <a:spcPct val="115000"/>
                        </a:lnSpc>
                        <a:spcAft>
                          <a:spcPts val="800"/>
                        </a:spcAft>
                      </a:pPr>
                      <a:r>
                        <a:rPr lang="en-US" sz="1200" dirty="0">
                          <a:effectLst/>
                        </a:rPr>
                        <a:t>CHU44123</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5</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 </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20</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S1</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80</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dirty="0">
                          <a:effectLst/>
                        </a:rPr>
                        <a:t>S2</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dirty="0">
                          <a:effectLst/>
                        </a:rPr>
                        <a:t>3</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7116467"/>
                  </a:ext>
                </a:extLst>
              </a:tr>
              <a:tr h="224760">
                <a:tc>
                  <a:txBody>
                    <a:bodyPr/>
                    <a:lstStyle/>
                    <a:p>
                      <a:pPr>
                        <a:lnSpc>
                          <a:spcPct val="115000"/>
                        </a:lnSpc>
                        <a:spcAft>
                          <a:spcPts val="800"/>
                        </a:spcAft>
                      </a:pPr>
                      <a:r>
                        <a:rPr lang="en-US" sz="1200">
                          <a:effectLst/>
                        </a:rPr>
                        <a:t>CHU44204</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5</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 </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100</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S2</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dirty="0">
                          <a:effectLst/>
                        </a:rPr>
                        <a:t>3</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7476997"/>
                  </a:ext>
                </a:extLst>
              </a:tr>
              <a:tr h="224760">
                <a:tc>
                  <a:txBody>
                    <a:bodyPr/>
                    <a:lstStyle/>
                    <a:p>
                      <a:pPr>
                        <a:lnSpc>
                          <a:spcPct val="115000"/>
                        </a:lnSpc>
                        <a:spcAft>
                          <a:spcPts val="800"/>
                        </a:spcAft>
                      </a:pPr>
                      <a:r>
                        <a:rPr lang="en-US" sz="1200">
                          <a:effectLst/>
                        </a:rPr>
                        <a:t>CHU44004</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5</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85</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S2</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dirty="0">
                          <a:effectLst/>
                        </a:rPr>
                        <a:t>3</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9014102"/>
                  </a:ext>
                </a:extLst>
              </a:tr>
              <a:tr h="224760">
                <a:tc>
                  <a:txBody>
                    <a:bodyPr/>
                    <a:lstStyle/>
                    <a:p>
                      <a:pPr>
                        <a:lnSpc>
                          <a:spcPct val="115000"/>
                        </a:lnSpc>
                        <a:spcAft>
                          <a:spcPts val="800"/>
                        </a:spcAft>
                      </a:pPr>
                      <a:r>
                        <a:rPr lang="en-US" sz="1200">
                          <a:effectLst/>
                        </a:rPr>
                        <a:t>CHU44304</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5</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100</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S2</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dirty="0">
                          <a:effectLst/>
                        </a:rPr>
                        <a:t>3</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2462327"/>
                  </a:ext>
                </a:extLst>
              </a:tr>
              <a:tr h="224760">
                <a:tc>
                  <a:txBody>
                    <a:bodyPr/>
                    <a:lstStyle/>
                    <a:p>
                      <a:pPr>
                        <a:lnSpc>
                          <a:spcPct val="115000"/>
                        </a:lnSpc>
                        <a:spcAft>
                          <a:spcPts val="800"/>
                        </a:spcAft>
                      </a:pPr>
                      <a:r>
                        <a:rPr lang="en-US" sz="1200">
                          <a:effectLst/>
                        </a:rPr>
                        <a:t>CHU44205</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10</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 </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100</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S2</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dirty="0">
                          <a:effectLst/>
                        </a:rPr>
                        <a:t>5</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0081669"/>
                  </a:ext>
                </a:extLst>
              </a:tr>
              <a:tr h="224760">
                <a:tc>
                  <a:txBody>
                    <a:bodyPr/>
                    <a:lstStyle/>
                    <a:p>
                      <a:pPr>
                        <a:lnSpc>
                          <a:spcPct val="115000"/>
                        </a:lnSpc>
                        <a:spcAft>
                          <a:spcPts val="800"/>
                        </a:spcAft>
                      </a:pPr>
                      <a:r>
                        <a:rPr lang="en-US" sz="1200">
                          <a:effectLst/>
                        </a:rPr>
                        <a:t>CHU44005</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10</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 </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 </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100</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S2</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dirty="0">
                          <a:effectLst/>
                        </a:rPr>
                        <a:t>5</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4386168"/>
                  </a:ext>
                </a:extLst>
              </a:tr>
              <a:tr h="224760">
                <a:tc>
                  <a:txBody>
                    <a:bodyPr/>
                    <a:lstStyle/>
                    <a:p>
                      <a:pPr>
                        <a:lnSpc>
                          <a:spcPct val="115000"/>
                        </a:lnSpc>
                        <a:spcAft>
                          <a:spcPts val="800"/>
                        </a:spcAft>
                      </a:pPr>
                      <a:r>
                        <a:rPr lang="en-US" sz="1200">
                          <a:effectLst/>
                        </a:rPr>
                        <a:t>CHU44167</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10</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 </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100</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S2</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dirty="0">
                          <a:effectLst/>
                        </a:rPr>
                        <a:t>5</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6825387"/>
                  </a:ext>
                </a:extLst>
              </a:tr>
              <a:tr h="224760">
                <a:tc>
                  <a:txBody>
                    <a:bodyPr/>
                    <a:lstStyle/>
                    <a:p>
                      <a:pPr>
                        <a:lnSpc>
                          <a:spcPct val="107000"/>
                        </a:lnSpc>
                        <a:spcAft>
                          <a:spcPts val="800"/>
                        </a:spcAft>
                      </a:pPr>
                      <a:r>
                        <a:rPr lang="en-US" sz="1200">
                          <a:effectLst/>
                        </a:rPr>
                        <a:t>CHU44705</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800"/>
                        </a:spcAft>
                      </a:pPr>
                      <a:r>
                        <a:rPr lang="en-US" sz="1200">
                          <a:effectLst/>
                        </a:rPr>
                        <a:t>10</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 </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100</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S2</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dirty="0">
                          <a:effectLst/>
                        </a:rPr>
                        <a:t>5</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5632719"/>
                  </a:ext>
                </a:extLst>
              </a:tr>
              <a:tr h="224760">
                <a:tc>
                  <a:txBody>
                    <a:bodyPr/>
                    <a:lstStyle/>
                    <a:p>
                      <a:pPr>
                        <a:lnSpc>
                          <a:spcPct val="107000"/>
                        </a:lnSpc>
                        <a:spcAft>
                          <a:spcPts val="800"/>
                        </a:spcAft>
                      </a:pPr>
                      <a:r>
                        <a:rPr lang="en-US" sz="1200">
                          <a:effectLst/>
                        </a:rPr>
                        <a:t>CHU44405</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800"/>
                        </a:spcAft>
                      </a:pPr>
                      <a:r>
                        <a:rPr lang="en-US" sz="1200">
                          <a:effectLst/>
                        </a:rPr>
                        <a:t>10</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 </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 </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 </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100</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S2</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0684323"/>
                  </a:ext>
                </a:extLst>
              </a:tr>
            </a:tbl>
          </a:graphicData>
        </a:graphic>
      </p:graphicFrame>
      <p:sp>
        <p:nvSpPr>
          <p:cNvPr id="6" name="TextBox 5">
            <a:extLst>
              <a:ext uri="{FF2B5EF4-FFF2-40B4-BE49-F238E27FC236}">
                <a16:creationId xmlns:a16="http://schemas.microsoft.com/office/drawing/2014/main" id="{6AE2F290-D001-4272-8D28-F3D5D29B375C}"/>
              </a:ext>
            </a:extLst>
          </p:cNvPr>
          <p:cNvSpPr txBox="1"/>
          <p:nvPr/>
        </p:nvSpPr>
        <p:spPr>
          <a:xfrm>
            <a:off x="90048" y="3815170"/>
            <a:ext cx="8285856" cy="369332"/>
          </a:xfrm>
          <a:prstGeom prst="rect">
            <a:avLst/>
          </a:prstGeom>
          <a:noFill/>
        </p:spPr>
        <p:txBody>
          <a:bodyPr wrap="square" rtlCol="0">
            <a:spAutoFit/>
          </a:bodyPr>
          <a:lstStyle/>
          <a:p>
            <a:r>
              <a:rPr lang="en-IE" dirty="0"/>
              <a:t>New module codes (check when looking for past exam papers!!)</a:t>
            </a:r>
          </a:p>
        </p:txBody>
      </p:sp>
      <p:sp>
        <p:nvSpPr>
          <p:cNvPr id="7" name="TextBox 6">
            <a:extLst>
              <a:ext uri="{FF2B5EF4-FFF2-40B4-BE49-F238E27FC236}">
                <a16:creationId xmlns:a16="http://schemas.microsoft.com/office/drawing/2014/main" id="{D7C4C538-81C1-431B-9817-C672BBBE61A6}"/>
              </a:ext>
            </a:extLst>
          </p:cNvPr>
          <p:cNvSpPr txBox="1"/>
          <p:nvPr/>
        </p:nvSpPr>
        <p:spPr>
          <a:xfrm>
            <a:off x="5976928" y="278976"/>
            <a:ext cx="2731389" cy="369332"/>
          </a:xfrm>
          <a:prstGeom prst="rect">
            <a:avLst/>
          </a:prstGeom>
          <a:noFill/>
        </p:spPr>
        <p:txBody>
          <a:bodyPr wrap="none" rtlCol="0">
            <a:spAutoFit/>
          </a:bodyPr>
          <a:lstStyle/>
          <a:p>
            <a:r>
              <a:rPr lang="en-IE" dirty="0"/>
              <a:t>(May be subject to change)</a:t>
            </a:r>
          </a:p>
        </p:txBody>
      </p:sp>
      <p:sp>
        <p:nvSpPr>
          <p:cNvPr id="9" name="TextBox 8">
            <a:extLst>
              <a:ext uri="{FF2B5EF4-FFF2-40B4-BE49-F238E27FC236}">
                <a16:creationId xmlns:a16="http://schemas.microsoft.com/office/drawing/2014/main" id="{3FBB7645-3E99-4F91-B413-14A546BE9346}"/>
              </a:ext>
            </a:extLst>
          </p:cNvPr>
          <p:cNvSpPr txBox="1"/>
          <p:nvPr/>
        </p:nvSpPr>
        <p:spPr>
          <a:xfrm>
            <a:off x="6691483" y="4492500"/>
            <a:ext cx="2313701" cy="645754"/>
          </a:xfrm>
          <a:prstGeom prst="rect">
            <a:avLst/>
          </a:prstGeom>
          <a:noFill/>
        </p:spPr>
        <p:txBody>
          <a:bodyPr wrap="square">
            <a:spAutoFit/>
          </a:bodyPr>
          <a:lstStyle/>
          <a:p>
            <a:pPr>
              <a:lnSpc>
                <a:spcPct val="107000"/>
              </a:lnSpc>
              <a:spcAft>
                <a:spcPts val="800"/>
              </a:spcAft>
            </a:pPr>
            <a:r>
              <a:rPr lang="en-GB" sz="1400" dirty="0">
                <a:solidFill>
                  <a:srgbClr val="000000"/>
                </a:solidFill>
                <a:effectLst/>
                <a:ea typeface="Calibri" panose="020F0502020204030204" pitchFamily="34" charset="0"/>
                <a:cs typeface="Times New Roman" panose="02020603050405020304" pitchFamily="18" charset="0"/>
              </a:rPr>
              <a:t>CHU44720 (for CMM)</a:t>
            </a:r>
          </a:p>
          <a:p>
            <a:pPr>
              <a:lnSpc>
                <a:spcPct val="107000"/>
              </a:lnSpc>
              <a:spcAft>
                <a:spcPts val="800"/>
              </a:spcAft>
            </a:pPr>
            <a:r>
              <a:rPr lang="en-GB" sz="1400" dirty="0">
                <a:solidFill>
                  <a:srgbClr val="000000"/>
                </a:solidFill>
                <a:effectLst/>
                <a:ea typeface="Calibri" panose="020F0502020204030204" pitchFamily="34" charset="0"/>
                <a:cs typeface="Times New Roman" panose="02020603050405020304" pitchFamily="18" charset="0"/>
              </a:rPr>
              <a:t>CHU44420 (for Med Chem) </a:t>
            </a:r>
            <a:endParaRPr lang="en-IE" sz="1400" dirty="0">
              <a:solidFill>
                <a:srgbClr val="000000"/>
              </a:solidFill>
              <a:effectLst/>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E6E9F367-AE7A-4866-93B8-2A241E99634B}"/>
              </a:ext>
            </a:extLst>
          </p:cNvPr>
          <p:cNvSpPr txBox="1"/>
          <p:nvPr/>
        </p:nvSpPr>
        <p:spPr>
          <a:xfrm>
            <a:off x="6534120" y="4492500"/>
            <a:ext cx="478029" cy="523220"/>
          </a:xfrm>
          <a:prstGeom prst="rect">
            <a:avLst/>
          </a:prstGeom>
          <a:noFill/>
        </p:spPr>
        <p:txBody>
          <a:bodyPr wrap="square" rtlCol="0">
            <a:spAutoFit/>
          </a:bodyPr>
          <a:lstStyle/>
          <a:p>
            <a:r>
              <a:rPr lang="en-IE" sz="2800" dirty="0"/>
              <a:t>{</a:t>
            </a:r>
          </a:p>
        </p:txBody>
      </p:sp>
    </p:spTree>
    <p:extLst>
      <p:ext uri="{BB962C8B-B14F-4D97-AF65-F5344CB8AC3E}">
        <p14:creationId xmlns:p14="http://schemas.microsoft.com/office/powerpoint/2010/main" val="1729282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a:extLst>
              <a:ext uri="{FF2B5EF4-FFF2-40B4-BE49-F238E27FC236}">
                <a16:creationId xmlns:a16="http://schemas.microsoft.com/office/drawing/2014/main" id="{2D1DE865-2CB6-4BF9-A8E1-D4926B327AD2}"/>
              </a:ext>
            </a:extLst>
          </p:cNvPr>
          <p:cNvSpPr txBox="1">
            <a:spLocks noChangeArrowheads="1"/>
          </p:cNvSpPr>
          <p:nvPr/>
        </p:nvSpPr>
        <p:spPr bwMode="auto">
          <a:xfrm>
            <a:off x="3901997" y="370469"/>
            <a:ext cx="1314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ea typeface="ＭＳ Ｐゴシック" pitchFamily="34" charset="-128"/>
              </a:defRPr>
            </a:lvl1pPr>
            <a:lvl2pPr marL="742950" indent="-285750" algn="l" eaLnBrk="0" hangingPunct="0">
              <a:spcBef>
                <a:spcPct val="20000"/>
              </a:spcBef>
              <a:buChar char="–"/>
              <a:defRPr sz="2800">
                <a:solidFill>
                  <a:schemeClr val="tx1"/>
                </a:solidFill>
                <a:latin typeface="Arial" charset="0"/>
                <a:ea typeface="ＭＳ Ｐゴシック" pitchFamily="34" charset="-128"/>
              </a:defRPr>
            </a:lvl2pPr>
            <a:lvl3pPr marL="1143000" indent="-228600" algn="l" eaLnBrk="0" hangingPunct="0">
              <a:spcBef>
                <a:spcPct val="20000"/>
              </a:spcBef>
              <a:buChar char="•"/>
              <a:defRPr sz="2400">
                <a:solidFill>
                  <a:schemeClr val="tx1"/>
                </a:solidFill>
                <a:latin typeface="Arial" charset="0"/>
                <a:ea typeface="ＭＳ Ｐゴシック" pitchFamily="34" charset="-128"/>
              </a:defRPr>
            </a:lvl3pPr>
            <a:lvl4pPr marL="1600200" indent="-228600" algn="l" eaLnBrk="0" hangingPunct="0">
              <a:spcBef>
                <a:spcPct val="20000"/>
              </a:spcBef>
              <a:buChar char="–"/>
              <a:defRPr sz="2000">
                <a:solidFill>
                  <a:schemeClr val="tx1"/>
                </a:solidFill>
                <a:latin typeface="Arial" charset="0"/>
                <a:ea typeface="ＭＳ Ｐゴシック" pitchFamily="34" charset="-128"/>
              </a:defRPr>
            </a:lvl4pPr>
            <a:lvl5pPr marL="2057400" indent="-228600" algn="l"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defRPr/>
            </a:pPr>
            <a:r>
              <a:rPr lang="en-GB" altLang="en-US" sz="2400" u="sng" dirty="0">
                <a:solidFill>
                  <a:schemeClr val="accent3">
                    <a:lumMod val="75000"/>
                  </a:schemeClr>
                </a:solidFill>
                <a:latin typeface="Baskerville Old Face" panose="02020602080505020303" pitchFamily="18" charset="0"/>
              </a:rPr>
              <a:t>Contacts:</a:t>
            </a:r>
            <a:endParaRPr lang="en-US" altLang="en-US" sz="2400" u="sng" dirty="0">
              <a:solidFill>
                <a:schemeClr val="accent3">
                  <a:lumMod val="75000"/>
                </a:schemeClr>
              </a:solidFill>
              <a:latin typeface="Baskerville Old Face" panose="02020602080505020303" pitchFamily="18" charset="0"/>
            </a:endParaRPr>
          </a:p>
        </p:txBody>
      </p:sp>
      <p:sp>
        <p:nvSpPr>
          <p:cNvPr id="23555" name="Rectangle 5">
            <a:extLst>
              <a:ext uri="{FF2B5EF4-FFF2-40B4-BE49-F238E27FC236}">
                <a16:creationId xmlns:a16="http://schemas.microsoft.com/office/drawing/2014/main" id="{42189E3A-6CDD-4CD0-B80B-8E42FC7D380F}"/>
              </a:ext>
            </a:extLst>
          </p:cNvPr>
          <p:cNvSpPr>
            <a:spLocks noChangeArrowheads="1"/>
          </p:cNvSpPr>
          <p:nvPr/>
        </p:nvSpPr>
        <p:spPr bwMode="auto">
          <a:xfrm>
            <a:off x="62492" y="1151453"/>
            <a:ext cx="8993459"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l" eaLnBrk="0" hangingPunct="0">
              <a:spcBef>
                <a:spcPct val="20000"/>
              </a:spcBef>
              <a:buChar char="•"/>
              <a:tabLst>
                <a:tab pos="628650" algn="l"/>
              </a:tabLst>
              <a:defRPr sz="3200">
                <a:solidFill>
                  <a:schemeClr val="tx1"/>
                </a:solidFill>
                <a:latin typeface="Arial" charset="0"/>
                <a:ea typeface="ＭＳ Ｐゴシック" pitchFamily="34" charset="-128"/>
              </a:defRPr>
            </a:lvl1pPr>
            <a:lvl2pPr marL="742950" indent="-285750" algn="l" eaLnBrk="0" hangingPunct="0">
              <a:spcBef>
                <a:spcPct val="20000"/>
              </a:spcBef>
              <a:buChar char="–"/>
              <a:tabLst>
                <a:tab pos="628650" algn="l"/>
              </a:tabLst>
              <a:defRPr sz="2800">
                <a:solidFill>
                  <a:schemeClr val="tx1"/>
                </a:solidFill>
                <a:latin typeface="Arial" charset="0"/>
                <a:ea typeface="ＭＳ Ｐゴシック" pitchFamily="34" charset="-128"/>
              </a:defRPr>
            </a:lvl2pPr>
            <a:lvl3pPr marL="1143000" indent="-228600" algn="l" eaLnBrk="0" hangingPunct="0">
              <a:spcBef>
                <a:spcPct val="20000"/>
              </a:spcBef>
              <a:buChar char="•"/>
              <a:tabLst>
                <a:tab pos="628650" algn="l"/>
              </a:tabLst>
              <a:defRPr sz="2400">
                <a:solidFill>
                  <a:schemeClr val="tx1"/>
                </a:solidFill>
                <a:latin typeface="Arial" charset="0"/>
                <a:ea typeface="ＭＳ Ｐゴシック" pitchFamily="34" charset="-128"/>
              </a:defRPr>
            </a:lvl3pPr>
            <a:lvl4pPr marL="1600200" indent="-228600" algn="l" eaLnBrk="0" hangingPunct="0">
              <a:spcBef>
                <a:spcPct val="20000"/>
              </a:spcBef>
              <a:buChar char="–"/>
              <a:tabLst>
                <a:tab pos="628650" algn="l"/>
              </a:tabLst>
              <a:defRPr sz="2000">
                <a:solidFill>
                  <a:schemeClr val="tx1"/>
                </a:solidFill>
                <a:latin typeface="Arial" charset="0"/>
                <a:ea typeface="ＭＳ Ｐゴシック" pitchFamily="34" charset="-128"/>
              </a:defRPr>
            </a:lvl4pPr>
            <a:lvl5pPr marL="2057400" indent="-228600" algn="l" eaLnBrk="0" hangingPunct="0">
              <a:spcBef>
                <a:spcPct val="20000"/>
              </a:spcBef>
              <a:buChar char="»"/>
              <a:tabLst>
                <a:tab pos="628650" algn="l"/>
              </a:tabLst>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tabLst>
                <a:tab pos="628650" algn="l"/>
              </a:tabLst>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tabLst>
                <a:tab pos="628650" algn="l"/>
              </a:tabLst>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tabLst>
                <a:tab pos="628650" algn="l"/>
              </a:tabLst>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tabLst>
                <a:tab pos="628650" algn="l"/>
              </a:tabLst>
              <a:defRPr sz="2000">
                <a:solidFill>
                  <a:schemeClr val="tx1"/>
                </a:solidFill>
                <a:latin typeface="Arial" charset="0"/>
                <a:ea typeface="ＭＳ Ｐゴシック" pitchFamily="34" charset="-128"/>
              </a:defRPr>
            </a:lvl9pPr>
          </a:lstStyle>
          <a:p>
            <a:pPr>
              <a:spcBef>
                <a:spcPct val="0"/>
              </a:spcBef>
              <a:buFontTx/>
              <a:buNone/>
              <a:defRPr/>
            </a:pPr>
            <a:r>
              <a:rPr lang="en-US" altLang="en-US" sz="1600" dirty="0">
                <a:solidFill>
                  <a:schemeClr val="accent3">
                    <a:lumMod val="75000"/>
                  </a:schemeClr>
                </a:solidFill>
              </a:rPr>
              <a:t>Prof. Bob Baker						      Prof. Peter Dunne</a:t>
            </a:r>
            <a:endParaRPr lang="en-IE" altLang="en-US" sz="1600" dirty="0">
              <a:solidFill>
                <a:schemeClr val="accent3">
                  <a:lumMod val="75000"/>
                </a:schemeClr>
              </a:solidFill>
            </a:endParaRPr>
          </a:p>
          <a:p>
            <a:pPr>
              <a:spcBef>
                <a:spcPct val="0"/>
              </a:spcBef>
              <a:buFontTx/>
              <a:buNone/>
              <a:defRPr/>
            </a:pPr>
            <a:r>
              <a:rPr lang="en-US" altLang="en-US" sz="1600" dirty="0">
                <a:solidFill>
                  <a:schemeClr val="accent3">
                    <a:lumMod val="75000"/>
                  </a:schemeClr>
                </a:solidFill>
              </a:rPr>
              <a:t>SS Year Coordinator                                              NPCAM Director</a:t>
            </a:r>
            <a:endParaRPr lang="en-IE" altLang="en-US" sz="1600" dirty="0">
              <a:solidFill>
                <a:schemeClr val="accent3">
                  <a:lumMod val="75000"/>
                </a:schemeClr>
              </a:solidFill>
            </a:endParaRPr>
          </a:p>
          <a:p>
            <a:pPr>
              <a:spcBef>
                <a:spcPct val="0"/>
              </a:spcBef>
              <a:buFontTx/>
              <a:buNone/>
              <a:defRPr/>
            </a:pPr>
            <a:r>
              <a:rPr lang="en-US" altLang="en-US" sz="1600" u="sng" dirty="0">
                <a:solidFill>
                  <a:schemeClr val="accent2">
                    <a:lumMod val="75000"/>
                  </a:schemeClr>
                </a:solidFill>
                <a:hlinkClick r:id="rId3"/>
              </a:rPr>
              <a:t>bakerrj@tcd.ie</a:t>
            </a:r>
            <a:r>
              <a:rPr lang="en-US" altLang="en-US" sz="1600" dirty="0">
                <a:solidFill>
                  <a:schemeClr val="accent2">
                    <a:lumMod val="75000"/>
                  </a:schemeClr>
                </a:solidFill>
              </a:rPr>
              <a:t>                                                       </a:t>
            </a:r>
            <a:r>
              <a:rPr lang="en-US" altLang="en-US" sz="1600" u="sng" dirty="0">
                <a:solidFill>
                  <a:schemeClr val="accent2">
                    <a:lumMod val="75000"/>
                  </a:schemeClr>
                </a:solidFill>
              </a:rPr>
              <a:t>dunnep13@tcd.ie</a:t>
            </a:r>
          </a:p>
          <a:p>
            <a:pPr algn="ctr">
              <a:spcBef>
                <a:spcPct val="0"/>
              </a:spcBef>
              <a:buFontTx/>
              <a:buNone/>
              <a:defRPr/>
            </a:pPr>
            <a:endParaRPr lang="en-IE" altLang="en-US" sz="1600" dirty="0">
              <a:solidFill>
                <a:schemeClr val="bg1"/>
              </a:solidFill>
            </a:endParaRPr>
          </a:p>
          <a:p>
            <a:pPr>
              <a:spcBef>
                <a:spcPct val="0"/>
              </a:spcBef>
              <a:buFontTx/>
              <a:buNone/>
              <a:defRPr/>
            </a:pPr>
            <a:r>
              <a:rPr lang="en-US" altLang="en-US" sz="1600" dirty="0">
                <a:solidFill>
                  <a:schemeClr val="accent3">
                    <a:lumMod val="75000"/>
                  </a:schemeClr>
                </a:solidFill>
              </a:rPr>
              <a:t>Prof. </a:t>
            </a:r>
            <a:r>
              <a:rPr lang="en-US" altLang="en-US" sz="1600" dirty="0" err="1">
                <a:solidFill>
                  <a:schemeClr val="accent3">
                    <a:lumMod val="75000"/>
                  </a:schemeClr>
                </a:solidFill>
              </a:rPr>
              <a:t>Yurii</a:t>
            </a:r>
            <a:r>
              <a:rPr lang="en-US" altLang="en-US" sz="1600" dirty="0">
                <a:solidFill>
                  <a:schemeClr val="accent3">
                    <a:lumMod val="75000"/>
                  </a:schemeClr>
                </a:solidFill>
              </a:rPr>
              <a:t> </a:t>
            </a:r>
            <a:r>
              <a:rPr lang="en-US" altLang="en-US" sz="1600" dirty="0" err="1">
                <a:solidFill>
                  <a:schemeClr val="accent3">
                    <a:lumMod val="75000"/>
                  </a:schemeClr>
                </a:solidFill>
              </a:rPr>
              <a:t>Gunko</a:t>
            </a:r>
            <a:r>
              <a:rPr lang="en-US" altLang="en-US" sz="1600" dirty="0">
                <a:solidFill>
                  <a:schemeClr val="accent3">
                    <a:lumMod val="75000"/>
                  </a:schemeClr>
                </a:solidFill>
              </a:rPr>
              <a:t> 						      Prof. Valeria Nicolosi </a:t>
            </a:r>
            <a:endParaRPr lang="en-IE" altLang="en-US" sz="1600" dirty="0">
              <a:solidFill>
                <a:schemeClr val="accent3">
                  <a:lumMod val="75000"/>
                </a:schemeClr>
              </a:solidFill>
            </a:endParaRPr>
          </a:p>
          <a:p>
            <a:pPr>
              <a:spcBef>
                <a:spcPct val="0"/>
              </a:spcBef>
              <a:buFontTx/>
              <a:buNone/>
              <a:defRPr/>
            </a:pPr>
            <a:r>
              <a:rPr lang="en-US" altLang="en-US" sz="1600" dirty="0">
                <a:solidFill>
                  <a:schemeClr val="accent3">
                    <a:lumMod val="75000"/>
                  </a:schemeClr>
                </a:solidFill>
              </a:rPr>
              <a:t>Director of Teaching &amp; Learning (UG)	              Associate Director of Teaching &amp; Learning (UG)</a:t>
            </a:r>
            <a:r>
              <a:rPr lang="en-IE" altLang="en-US" sz="1600" dirty="0">
                <a:solidFill>
                  <a:schemeClr val="accent3">
                    <a:lumMod val="75000"/>
                  </a:schemeClr>
                </a:solidFill>
              </a:rPr>
              <a:t> </a:t>
            </a:r>
          </a:p>
          <a:p>
            <a:pPr>
              <a:spcBef>
                <a:spcPct val="0"/>
              </a:spcBef>
              <a:buFontTx/>
              <a:buNone/>
              <a:defRPr/>
            </a:pPr>
            <a:r>
              <a:rPr lang="en-US" sz="1600" u="sng" dirty="0">
                <a:solidFill>
                  <a:schemeClr val="accent2">
                    <a:lumMod val="75000"/>
                  </a:schemeClr>
                </a:solidFill>
              </a:rPr>
              <a:t>IGOUNKO@tcd.ie</a:t>
            </a:r>
            <a:r>
              <a:rPr lang="en-US" altLang="en-US" sz="1600" u="sng" dirty="0">
                <a:solidFill>
                  <a:schemeClr val="accent2">
                    <a:lumMod val="75000"/>
                  </a:schemeClr>
                </a:solidFill>
              </a:rPr>
              <a:t> </a:t>
            </a:r>
            <a:r>
              <a:rPr lang="en-US" altLang="en-US" sz="1600" dirty="0">
                <a:solidFill>
                  <a:schemeClr val="accent2">
                    <a:lumMod val="75000"/>
                  </a:schemeClr>
                </a:solidFill>
              </a:rPr>
              <a:t>                                                </a:t>
            </a:r>
            <a:r>
              <a:rPr lang="en-US" altLang="en-US" sz="1600" u="sng" dirty="0">
                <a:solidFill>
                  <a:schemeClr val="accent2">
                    <a:lumMod val="75000"/>
                  </a:schemeClr>
                </a:solidFill>
              </a:rPr>
              <a:t>nicolov@tcd.ie</a:t>
            </a:r>
            <a:r>
              <a:rPr lang="en-US" altLang="en-US" sz="1600" dirty="0">
                <a:solidFill>
                  <a:schemeClr val="accent2">
                    <a:lumMod val="75000"/>
                  </a:schemeClr>
                </a:solidFill>
              </a:rPr>
              <a:t> </a:t>
            </a:r>
            <a:endParaRPr lang="en-US" altLang="en-US" sz="1600" u="sng" dirty="0">
              <a:solidFill>
                <a:schemeClr val="accent2">
                  <a:lumMod val="75000"/>
                </a:schemeClr>
              </a:solidFill>
            </a:endParaRPr>
          </a:p>
          <a:p>
            <a:pPr>
              <a:spcBef>
                <a:spcPct val="0"/>
              </a:spcBef>
              <a:buFontTx/>
              <a:buNone/>
              <a:defRPr/>
            </a:pPr>
            <a:endParaRPr lang="en-US" altLang="en-US" sz="1600" dirty="0">
              <a:solidFill>
                <a:schemeClr val="accent3">
                  <a:lumMod val="75000"/>
                </a:schemeClr>
              </a:solidFill>
            </a:endParaRPr>
          </a:p>
          <a:p>
            <a:pPr>
              <a:spcBef>
                <a:spcPct val="0"/>
              </a:spcBef>
              <a:buFontTx/>
              <a:buNone/>
              <a:defRPr/>
            </a:pPr>
            <a:r>
              <a:rPr lang="en-US" altLang="en-US" sz="1600" dirty="0">
                <a:solidFill>
                  <a:schemeClr val="accent3">
                    <a:lumMod val="75000"/>
                  </a:schemeClr>
                </a:solidFill>
              </a:rPr>
              <a:t>Prof. Aidan McDonald					      Prof. Stephen Connon</a:t>
            </a:r>
          </a:p>
          <a:p>
            <a:pPr>
              <a:spcBef>
                <a:spcPct val="0"/>
              </a:spcBef>
              <a:buFontTx/>
              <a:buNone/>
              <a:defRPr/>
            </a:pPr>
            <a:r>
              <a:rPr lang="en-US" altLang="en-US" sz="1600" dirty="0">
                <a:solidFill>
                  <a:schemeClr val="accent3">
                    <a:lumMod val="75000"/>
                  </a:schemeClr>
                </a:solidFill>
              </a:rPr>
              <a:t>Head of Discipline	                                              Head of Discipline</a:t>
            </a:r>
            <a:endParaRPr lang="en-IE" altLang="en-US" sz="1600" dirty="0">
              <a:solidFill>
                <a:schemeClr val="accent3">
                  <a:lumMod val="75000"/>
                </a:schemeClr>
              </a:solidFill>
            </a:endParaRPr>
          </a:p>
          <a:p>
            <a:pPr>
              <a:spcBef>
                <a:spcPct val="0"/>
              </a:spcBef>
              <a:buFontTx/>
              <a:buNone/>
              <a:defRPr/>
            </a:pPr>
            <a:r>
              <a:rPr lang="en-US" altLang="en-US" sz="1600" dirty="0">
                <a:solidFill>
                  <a:schemeClr val="accent3">
                    <a:lumMod val="75000"/>
                  </a:schemeClr>
                </a:solidFill>
              </a:rPr>
              <a:t>Inorganic &amp; Synthetic Materials	                      Organic, Medicinal &amp; Biological Chemistry</a:t>
            </a:r>
          </a:p>
          <a:p>
            <a:pPr>
              <a:spcBef>
                <a:spcPct val="0"/>
              </a:spcBef>
              <a:buFontTx/>
              <a:buNone/>
              <a:defRPr/>
            </a:pPr>
            <a:r>
              <a:rPr lang="en-US" altLang="en-US" sz="1600" u="sng" dirty="0">
                <a:solidFill>
                  <a:schemeClr val="accent2">
                    <a:lumMod val="75000"/>
                  </a:schemeClr>
                </a:solidFill>
              </a:rPr>
              <a:t>aidan.mcdonald@tcd.ie</a:t>
            </a:r>
            <a:r>
              <a:rPr lang="en-US" altLang="en-US" sz="1600" dirty="0">
                <a:solidFill>
                  <a:schemeClr val="accent3">
                    <a:lumMod val="75000"/>
                  </a:schemeClr>
                </a:solidFill>
              </a:rPr>
              <a:t>	</a:t>
            </a:r>
            <a:r>
              <a:rPr lang="en-US" altLang="en-US" sz="1600" dirty="0">
                <a:solidFill>
                  <a:srgbClr val="FF9900"/>
                </a:solidFill>
              </a:rPr>
              <a:t>                                      </a:t>
            </a:r>
            <a:r>
              <a:rPr lang="en-IE" altLang="en-US" sz="1600" u="sng" dirty="0">
                <a:solidFill>
                  <a:schemeClr val="accent2">
                    <a:lumMod val="75000"/>
                  </a:schemeClr>
                </a:solidFill>
              </a:rPr>
              <a:t>connons@tcd.ie</a:t>
            </a:r>
            <a:endParaRPr lang="en-IE" altLang="en-US" sz="1600" dirty="0">
              <a:solidFill>
                <a:schemeClr val="accent2">
                  <a:lumMod val="75000"/>
                </a:schemeClr>
              </a:solidFill>
            </a:endParaRPr>
          </a:p>
          <a:p>
            <a:pPr>
              <a:spcBef>
                <a:spcPct val="0"/>
              </a:spcBef>
              <a:buFontTx/>
              <a:buNone/>
              <a:defRPr/>
            </a:pPr>
            <a:endParaRPr lang="en-US" altLang="en-US" sz="1600" dirty="0">
              <a:solidFill>
                <a:schemeClr val="accent3">
                  <a:lumMod val="75000"/>
                </a:schemeClr>
              </a:solidFill>
            </a:endParaRPr>
          </a:p>
          <a:p>
            <a:pPr>
              <a:spcBef>
                <a:spcPct val="0"/>
              </a:spcBef>
              <a:buFontTx/>
              <a:buNone/>
              <a:defRPr/>
            </a:pPr>
            <a:r>
              <a:rPr lang="en-US" altLang="en-US" sz="1600" dirty="0">
                <a:solidFill>
                  <a:schemeClr val="accent3">
                    <a:lumMod val="75000"/>
                  </a:schemeClr>
                </a:solidFill>
              </a:rPr>
              <a:t>Prof. Mathias Senge	                                      Prof. Paula Colavita</a:t>
            </a:r>
          </a:p>
          <a:p>
            <a:pPr>
              <a:spcBef>
                <a:spcPct val="0"/>
              </a:spcBef>
              <a:buFontTx/>
              <a:buNone/>
              <a:defRPr/>
            </a:pPr>
            <a:r>
              <a:rPr lang="en-US" altLang="en-US" sz="1600" dirty="0">
                <a:solidFill>
                  <a:schemeClr val="accent3">
                    <a:lumMod val="75000"/>
                  </a:schemeClr>
                </a:solidFill>
              </a:rPr>
              <a:t>Director of Medicinal Chemistry                            Head of Discipline</a:t>
            </a:r>
          </a:p>
          <a:p>
            <a:pPr>
              <a:spcBef>
                <a:spcPct val="0"/>
              </a:spcBef>
              <a:buFontTx/>
              <a:buNone/>
              <a:defRPr/>
            </a:pPr>
            <a:r>
              <a:rPr lang="en-US" altLang="en-US" sz="1600" dirty="0">
                <a:solidFill>
                  <a:schemeClr val="accent2">
                    <a:lumMod val="75000"/>
                  </a:schemeClr>
                </a:solidFill>
              </a:rPr>
              <a:t>msengem@tcd.ie</a:t>
            </a:r>
            <a:r>
              <a:rPr lang="en-US" altLang="en-US" sz="1600" dirty="0">
                <a:solidFill>
                  <a:srgbClr val="FF9900"/>
                </a:solidFill>
              </a:rPr>
              <a:t> </a:t>
            </a:r>
            <a:r>
              <a:rPr lang="en-IE" altLang="en-US" sz="1600" dirty="0">
                <a:solidFill>
                  <a:schemeClr val="accent3">
                    <a:lumMod val="75000"/>
                  </a:schemeClr>
                </a:solidFill>
              </a:rPr>
              <a:t>                                                 Physical, Computational &amp; Materials Chemistry </a:t>
            </a:r>
            <a:r>
              <a:rPr lang="en-US" altLang="en-US" sz="1600" dirty="0">
                <a:solidFill>
                  <a:schemeClr val="accent3">
                    <a:lumMod val="75000"/>
                  </a:schemeClr>
                </a:solidFill>
              </a:rPr>
              <a:t>	</a:t>
            </a:r>
            <a:r>
              <a:rPr lang="en-US" altLang="en-US" sz="1600" dirty="0">
                <a:solidFill>
                  <a:schemeClr val="accent2">
                    <a:lumMod val="75000"/>
                  </a:schemeClr>
                </a:solidFill>
              </a:rPr>
              <a:t>                                                                   </a:t>
            </a:r>
            <a:r>
              <a:rPr lang="en-US" altLang="en-US" sz="1600" u="sng" dirty="0">
                <a:solidFill>
                  <a:schemeClr val="accent2">
                    <a:lumMod val="75000"/>
                  </a:schemeClr>
                </a:solidFill>
              </a:rPr>
              <a:t>colavitp@tcd.ie </a:t>
            </a:r>
            <a:endParaRPr lang="en-IE" altLang="en-US" sz="1800" dirty="0">
              <a:solidFill>
                <a:schemeClr val="accent2">
                  <a:lumMod val="75000"/>
                </a:schemeClr>
              </a:solidFill>
            </a:endParaRPr>
          </a:p>
          <a:p>
            <a:pPr eaLnBrk="1" hangingPunct="1">
              <a:spcBef>
                <a:spcPct val="0"/>
              </a:spcBef>
              <a:buFontTx/>
              <a:buNone/>
              <a:defRPr/>
            </a:pPr>
            <a:endParaRPr lang="en-IE" altLang="en-US" sz="1800" dirty="0"/>
          </a:p>
        </p:txBody>
      </p:sp>
      <p:sp>
        <p:nvSpPr>
          <p:cNvPr id="4" name="TextBox 3">
            <a:extLst>
              <a:ext uri="{FF2B5EF4-FFF2-40B4-BE49-F238E27FC236}">
                <a16:creationId xmlns:a16="http://schemas.microsoft.com/office/drawing/2014/main" id="{F0943AF5-06FB-444A-A53B-722B828BE6F6}"/>
              </a:ext>
            </a:extLst>
          </p:cNvPr>
          <p:cNvSpPr txBox="1"/>
          <p:nvPr/>
        </p:nvSpPr>
        <p:spPr>
          <a:xfrm>
            <a:off x="83634" y="5840901"/>
            <a:ext cx="8972317" cy="369332"/>
          </a:xfrm>
          <a:prstGeom prst="rect">
            <a:avLst/>
          </a:prstGeom>
          <a:noFill/>
        </p:spPr>
        <p:txBody>
          <a:bodyPr wrap="square" rtlCol="0">
            <a:spAutoFit/>
          </a:bodyPr>
          <a:lstStyle/>
          <a:p>
            <a:r>
              <a:rPr lang="en-IE" dirty="0"/>
              <a:t>For help with Mental Health problems use your tutor, student counselling, your GP….</a:t>
            </a:r>
          </a:p>
        </p:txBody>
      </p:sp>
    </p:spTree>
    <p:extLst>
      <p:ext uri="{BB962C8B-B14F-4D97-AF65-F5344CB8AC3E}">
        <p14:creationId xmlns:p14="http://schemas.microsoft.com/office/powerpoint/2010/main" val="1653762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703527" cy="6278642"/>
          </a:xfrm>
          <a:prstGeom prst="rect">
            <a:avLst/>
          </a:prstGeom>
        </p:spPr>
        <p:txBody>
          <a:bodyPr wrap="square">
            <a:spAutoFit/>
          </a:bodyPr>
          <a:lstStyle/>
          <a:p>
            <a:pPr algn="ctr"/>
            <a:r>
              <a:rPr lang="en-IE" sz="2400" dirty="0">
                <a:solidFill>
                  <a:srgbClr val="FF0000"/>
                </a:solidFill>
                <a:latin typeface="Calibri" panose="020F0502020204030204" pitchFamily="34" charset="0"/>
                <a:ea typeface="Calibri" panose="020F0502020204030204" pitchFamily="34" charset="0"/>
              </a:rPr>
              <a:t>COVID Impact</a:t>
            </a:r>
            <a:endParaRPr lang="en-IE" dirty="0">
              <a:latin typeface="Calibri" panose="020F0502020204030204" pitchFamily="34" charset="0"/>
              <a:ea typeface="Calibri" panose="020F0502020204030204" pitchFamily="34" charset="0"/>
            </a:endParaRPr>
          </a:p>
          <a:p>
            <a:pPr algn="l"/>
            <a:r>
              <a:rPr lang="en-US" sz="1800" b="0" i="0" dirty="0">
                <a:solidFill>
                  <a:srgbClr val="000000"/>
                </a:solidFill>
                <a:effectLst/>
                <a:latin typeface="Calibri" panose="020F0502020204030204" pitchFamily="34" charset="0"/>
              </a:rPr>
              <a:t>You should:</a:t>
            </a:r>
          </a:p>
          <a:p>
            <a:pPr algn="l"/>
            <a:r>
              <a:rPr lang="en-US" sz="1800" b="0" i="0" dirty="0">
                <a:solidFill>
                  <a:srgbClr val="000000"/>
                </a:solidFill>
                <a:effectLst/>
                <a:latin typeface="Calibri" panose="020F0502020204030204" pitchFamily="34" charset="0"/>
              </a:rPr>
              <a:t> </a:t>
            </a:r>
          </a:p>
          <a:p>
            <a:pPr marL="285750" indent="-285750" algn="l">
              <a:buFont typeface="Arial" panose="020B0604020202020204" pitchFamily="34" charset="0"/>
              <a:buChar char="•"/>
            </a:pPr>
            <a:r>
              <a:rPr lang="en-US" sz="1800" b="0" i="0" dirty="0">
                <a:solidFill>
                  <a:srgbClr val="000000"/>
                </a:solidFill>
                <a:effectLst/>
                <a:latin typeface="Calibri" panose="020F0502020204030204" pitchFamily="34" charset="0"/>
              </a:rPr>
              <a:t>familiarize yourself with the </a:t>
            </a:r>
            <a:r>
              <a:rPr lang="en-US" sz="1800" b="1" i="0" dirty="0">
                <a:solidFill>
                  <a:srgbClr val="000000"/>
                </a:solidFill>
                <a:effectLst/>
                <a:latin typeface="Calibri" panose="020F0502020204030204" pitchFamily="34" charset="0"/>
              </a:rPr>
              <a:t>Chemistry Return to Work Process Document </a:t>
            </a:r>
            <a:r>
              <a:rPr lang="en-US" sz="1800" b="0" i="0" dirty="0">
                <a:solidFill>
                  <a:srgbClr val="000000"/>
                </a:solidFill>
                <a:effectLst/>
                <a:latin typeface="Calibri" panose="020F0502020204030204" pitchFamily="34" charset="0"/>
              </a:rPr>
              <a:t>2021</a:t>
            </a:r>
          </a:p>
          <a:p>
            <a:pPr marL="285750" indent="-285750" algn="l">
              <a:buFont typeface="Arial" panose="020B0604020202020204" pitchFamily="34" charset="0"/>
              <a:buChar char="•"/>
            </a:pPr>
            <a:endParaRPr lang="en-US" sz="1800" b="0" i="0" dirty="0">
              <a:solidFill>
                <a:srgbClr val="201F1E"/>
              </a:solidFill>
              <a:effectLst/>
              <a:latin typeface="Calibri" panose="020F0502020204030204" pitchFamily="34" charset="0"/>
            </a:endParaRPr>
          </a:p>
          <a:p>
            <a:pPr marL="285750" indent="-285750" algn="l">
              <a:buFont typeface="Arial" panose="020B0604020202020204" pitchFamily="34" charset="0"/>
              <a:buChar char="•"/>
            </a:pPr>
            <a:r>
              <a:rPr lang="en-US" sz="1800" b="0" i="0" dirty="0">
                <a:solidFill>
                  <a:srgbClr val="000000"/>
                </a:solidFill>
                <a:effectLst/>
                <a:latin typeface="Calibri" panose="020F0502020204030204" pitchFamily="34" charset="0"/>
              </a:rPr>
              <a:t>download and keep a </a:t>
            </a:r>
            <a:r>
              <a:rPr lang="en-US" sz="1800" b="1" i="0" dirty="0">
                <a:solidFill>
                  <a:srgbClr val="000000"/>
                </a:solidFill>
                <a:effectLst/>
                <a:latin typeface="Calibri" panose="020F0502020204030204" pitchFamily="34" charset="0"/>
              </a:rPr>
              <a:t>Personal Contacts Log</a:t>
            </a:r>
            <a:r>
              <a:rPr lang="en-US" sz="1800" b="0" i="0" dirty="0">
                <a:solidFill>
                  <a:srgbClr val="000000"/>
                </a:solidFill>
                <a:effectLst/>
                <a:latin typeface="Calibri" panose="020F0502020204030204" pitchFamily="34" charset="0"/>
              </a:rPr>
              <a:t> (people you are in close contact with who are not members of your lab). This will make it easier for the HSE to track close contacts if you test positive for Covid.</a:t>
            </a:r>
            <a:endParaRPr lang="en-US" sz="1800" b="0" i="0" dirty="0">
              <a:solidFill>
                <a:srgbClr val="201F1E"/>
              </a:solidFill>
              <a:effectLst/>
              <a:latin typeface="Calibri" panose="020F0502020204030204" pitchFamily="34" charset="0"/>
            </a:endParaRPr>
          </a:p>
          <a:p>
            <a:pPr marL="285750" indent="-285750" algn="l">
              <a:buFont typeface="Arial" panose="020B0604020202020204" pitchFamily="34" charset="0"/>
              <a:buChar char="•"/>
            </a:pPr>
            <a:endParaRPr lang="en-US" sz="1800" b="0" i="0" dirty="0">
              <a:solidFill>
                <a:srgbClr val="201F1E"/>
              </a:solidFill>
              <a:effectLst/>
              <a:latin typeface="Calibri" panose="020F0502020204030204" pitchFamily="34" charset="0"/>
            </a:endParaRPr>
          </a:p>
          <a:p>
            <a:pPr marL="285750" indent="-285750" algn="l">
              <a:buFont typeface="Arial" panose="020B0604020202020204" pitchFamily="34" charset="0"/>
              <a:buChar char="•"/>
            </a:pPr>
            <a:r>
              <a:rPr lang="en-US" sz="1800" b="0" i="0" dirty="0">
                <a:solidFill>
                  <a:srgbClr val="000000"/>
                </a:solidFill>
                <a:effectLst/>
                <a:latin typeface="Calibri" panose="020F0502020204030204" pitchFamily="34" charset="0"/>
              </a:rPr>
              <a:t>follow any rules set out for the building in which you are working (in addition to those specified by your project supervisor or the School).  </a:t>
            </a:r>
            <a:endParaRPr lang="en-US" sz="1800" b="0" i="0" dirty="0">
              <a:solidFill>
                <a:srgbClr val="201F1E"/>
              </a:solidFill>
              <a:effectLst/>
              <a:latin typeface="Calibri" panose="020F0502020204030204" pitchFamily="34" charset="0"/>
            </a:endParaRPr>
          </a:p>
          <a:p>
            <a:pPr marL="285750" indent="-285750" algn="l">
              <a:buFont typeface="Arial" panose="020B0604020202020204" pitchFamily="34" charset="0"/>
              <a:buChar char="•"/>
            </a:pPr>
            <a:endParaRPr lang="en-US" sz="1800" b="0" i="0" dirty="0">
              <a:solidFill>
                <a:srgbClr val="000000"/>
              </a:solidFill>
              <a:effectLst/>
              <a:latin typeface="Calibri" panose="020F0502020204030204" pitchFamily="34" charset="0"/>
            </a:endParaRPr>
          </a:p>
          <a:p>
            <a:pPr marL="285750" indent="-285750" algn="l">
              <a:buFont typeface="Arial" panose="020B0604020202020204" pitchFamily="34" charset="0"/>
              <a:buChar char="•"/>
            </a:pPr>
            <a:r>
              <a:rPr lang="en-US" sz="1800" b="0" i="0" dirty="0">
                <a:solidFill>
                  <a:srgbClr val="000000"/>
                </a:solidFill>
                <a:effectLst/>
                <a:latin typeface="Calibri" panose="020F0502020204030204" pitchFamily="34" charset="0"/>
              </a:rPr>
              <a:t>sign in and out of each Chemistry building you are in throughout the day using the relevant sign-in/out forms  </a:t>
            </a:r>
            <a:endParaRPr lang="en-US" sz="1800" b="0" i="0" dirty="0">
              <a:solidFill>
                <a:srgbClr val="201F1E"/>
              </a:solidFill>
              <a:effectLst/>
              <a:latin typeface="Calibri" panose="020F0502020204030204" pitchFamily="34" charset="0"/>
            </a:endParaRPr>
          </a:p>
          <a:p>
            <a:pPr algn="l"/>
            <a:r>
              <a:rPr lang="en-US" sz="1800" b="0" i="0" dirty="0">
                <a:solidFill>
                  <a:srgbClr val="000000"/>
                </a:solidFill>
                <a:effectLst/>
                <a:latin typeface="Calibri" panose="020F0502020204030204" pitchFamily="34" charset="0"/>
              </a:rPr>
              <a:t> </a:t>
            </a:r>
            <a:endParaRPr lang="en-US" sz="1800" b="0" i="0" dirty="0">
              <a:solidFill>
                <a:srgbClr val="201F1E"/>
              </a:solidFill>
              <a:effectLst/>
              <a:latin typeface="Calibri" panose="020F0502020204030204" pitchFamily="34" charset="0"/>
            </a:endParaRPr>
          </a:p>
          <a:p>
            <a:pPr algn="l"/>
            <a:r>
              <a:rPr lang="en-US" sz="1800" b="0" i="0" dirty="0">
                <a:solidFill>
                  <a:srgbClr val="000000"/>
                </a:solidFill>
                <a:effectLst/>
                <a:latin typeface="Calibri" panose="020F0502020204030204" pitchFamily="34" charset="0"/>
              </a:rPr>
              <a:t>Masks should be worn in all places where more than one person is present (e.g. labs and write-up rooms) </a:t>
            </a:r>
            <a:r>
              <a:rPr lang="en-US" sz="1800" b="1" i="0" dirty="0">
                <a:solidFill>
                  <a:srgbClr val="000000"/>
                </a:solidFill>
                <a:effectLst/>
                <a:latin typeface="Calibri" panose="020F0502020204030204" pitchFamily="34" charset="0"/>
              </a:rPr>
              <a:t>unless</a:t>
            </a:r>
            <a:r>
              <a:rPr lang="en-US" sz="1800" b="0" i="0" dirty="0">
                <a:solidFill>
                  <a:srgbClr val="000000"/>
                </a:solidFill>
                <a:effectLst/>
                <a:latin typeface="Calibri" panose="020F0502020204030204" pitchFamily="34" charset="0"/>
              </a:rPr>
              <a:t> all of those present are happy to disclose (through sharing of their Covid cert) that they are fully vaccinated. </a:t>
            </a:r>
          </a:p>
          <a:p>
            <a:pPr algn="l"/>
            <a:endParaRPr lang="en-US" dirty="0">
              <a:solidFill>
                <a:srgbClr val="000000"/>
              </a:solidFill>
              <a:latin typeface="Calibri" panose="020F0502020204030204" pitchFamily="34" charset="0"/>
            </a:endParaRPr>
          </a:p>
          <a:p>
            <a:pPr algn="l"/>
            <a:r>
              <a:rPr lang="en-US" sz="1800" b="0" i="0" dirty="0">
                <a:solidFill>
                  <a:srgbClr val="000000"/>
                </a:solidFill>
                <a:effectLst/>
                <a:latin typeface="Calibri" panose="020F0502020204030204" pitchFamily="34" charset="0"/>
              </a:rPr>
              <a:t>The rules on social distancing are to be relaxed </a:t>
            </a:r>
            <a:r>
              <a:rPr lang="en-US" sz="1800" b="1" i="0" dirty="0">
                <a:solidFill>
                  <a:srgbClr val="000000"/>
                </a:solidFill>
                <a:effectLst/>
                <a:latin typeface="Calibri" panose="020F0502020204030204" pitchFamily="34" charset="0"/>
              </a:rPr>
              <a:t>from</a:t>
            </a:r>
            <a:r>
              <a:rPr lang="en-US" sz="1800" b="0" i="0" dirty="0">
                <a:solidFill>
                  <a:srgbClr val="000000"/>
                </a:solidFill>
                <a:effectLst/>
                <a:latin typeface="Calibri" panose="020F0502020204030204" pitchFamily="34" charset="0"/>
              </a:rPr>
              <a:t> reading week but, until then, attend the lab only when you have an experiment to perform or a meeting to attend (task-based rather than time-based attendance)</a:t>
            </a:r>
            <a:endParaRPr lang="en-US" sz="1800" b="0" i="0" dirty="0">
              <a:solidFill>
                <a:srgbClr val="201F1E"/>
              </a:solidFill>
              <a:effectLst/>
              <a:latin typeface="Calibri" panose="020F0502020204030204" pitchFamily="34" charset="0"/>
            </a:endParaRPr>
          </a:p>
        </p:txBody>
      </p:sp>
    </p:spTree>
    <p:extLst>
      <p:ext uri="{BB962C8B-B14F-4D97-AF65-F5344CB8AC3E}">
        <p14:creationId xmlns:p14="http://schemas.microsoft.com/office/powerpoint/2010/main" val="469309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0071128-4611-4CC1-B624-7CC696E9B337}"/>
              </a:ext>
            </a:extLst>
          </p:cNvPr>
          <p:cNvSpPr>
            <a:spLocks noChangeArrowheads="1"/>
          </p:cNvSpPr>
          <p:nvPr/>
        </p:nvSpPr>
        <p:spPr bwMode="auto">
          <a:xfrm>
            <a:off x="306388" y="227457"/>
            <a:ext cx="82978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har char="•"/>
              <a:defRPr sz="3200">
                <a:solidFill>
                  <a:schemeClr val="tx1"/>
                </a:solidFill>
                <a:latin typeface="Arial" charset="0"/>
                <a:ea typeface="ＭＳ Ｐゴシック" pitchFamily="34" charset="-128"/>
              </a:defRPr>
            </a:lvl1pPr>
            <a:lvl2pPr marL="742950" indent="-285750" algn="l" eaLnBrk="0" hangingPunct="0">
              <a:spcBef>
                <a:spcPct val="20000"/>
              </a:spcBef>
              <a:buChar char="–"/>
              <a:defRPr sz="2800">
                <a:solidFill>
                  <a:schemeClr val="tx1"/>
                </a:solidFill>
                <a:latin typeface="Arial" charset="0"/>
                <a:ea typeface="ＭＳ Ｐゴシック" pitchFamily="34" charset="-128"/>
              </a:defRPr>
            </a:lvl2pPr>
            <a:lvl3pPr marL="1143000" indent="-228600" algn="l" eaLnBrk="0" hangingPunct="0">
              <a:spcBef>
                <a:spcPct val="20000"/>
              </a:spcBef>
              <a:buChar char="•"/>
              <a:defRPr sz="2400">
                <a:solidFill>
                  <a:schemeClr val="tx1"/>
                </a:solidFill>
                <a:latin typeface="Arial" charset="0"/>
                <a:ea typeface="ＭＳ Ｐゴシック" pitchFamily="34" charset="-128"/>
              </a:defRPr>
            </a:lvl3pPr>
            <a:lvl4pPr marL="1600200" indent="-228600" algn="l" eaLnBrk="0" hangingPunct="0">
              <a:spcBef>
                <a:spcPct val="20000"/>
              </a:spcBef>
              <a:buChar char="–"/>
              <a:defRPr sz="2000">
                <a:solidFill>
                  <a:schemeClr val="tx1"/>
                </a:solidFill>
                <a:latin typeface="Arial" charset="0"/>
                <a:ea typeface="ＭＳ Ｐゴシック" pitchFamily="34" charset="-128"/>
              </a:defRPr>
            </a:lvl4pPr>
            <a:lvl5pPr marL="2057400" indent="-228600" algn="l"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defRPr/>
            </a:pPr>
            <a:r>
              <a:rPr lang="en-IE" altLang="en-US" sz="2400" u="sng" dirty="0">
                <a:solidFill>
                  <a:schemeClr val="tx2">
                    <a:lumMod val="90000"/>
                  </a:schemeClr>
                </a:solidFill>
                <a:latin typeface="Baskerville Old Face" panose="02020602080505020303" pitchFamily="18" charset="0"/>
              </a:rPr>
              <a:t>Semester 1 – Important Dates</a:t>
            </a:r>
            <a:r>
              <a:rPr lang="en-US" altLang="en-US" sz="1800" u="sng" dirty="0">
                <a:solidFill>
                  <a:schemeClr val="tx2">
                    <a:lumMod val="90000"/>
                  </a:schemeClr>
                </a:solidFill>
                <a:latin typeface="Baskerville Old Face" panose="02020602080505020303" pitchFamily="18" charset="0"/>
              </a:rPr>
              <a:t> </a:t>
            </a:r>
            <a:endParaRPr lang="en-IE" altLang="en-US" sz="2400" u="sng" dirty="0">
              <a:solidFill>
                <a:schemeClr val="tx2">
                  <a:lumMod val="90000"/>
                </a:schemeClr>
              </a:solidFill>
              <a:latin typeface="Baskerville Old Face" panose="02020602080505020303" pitchFamily="18" charset="0"/>
            </a:endParaRPr>
          </a:p>
          <a:p>
            <a:pPr algn="ctr" eaLnBrk="1" hangingPunct="1">
              <a:spcBef>
                <a:spcPct val="0"/>
              </a:spcBef>
              <a:buFontTx/>
              <a:buNone/>
              <a:defRPr/>
            </a:pPr>
            <a:r>
              <a:rPr lang="en-IE" altLang="en-US" sz="2400" u="sng" dirty="0">
                <a:solidFill>
                  <a:schemeClr val="tx2">
                    <a:lumMod val="90000"/>
                  </a:schemeClr>
                </a:solidFill>
                <a:latin typeface="Baskerville Old Face" panose="02020602080505020303" pitchFamily="18" charset="0"/>
              </a:rPr>
              <a:t>Capstone Research Project (20 credits) &amp; Problem-Solving Module</a:t>
            </a:r>
            <a:endParaRPr lang="en-US" altLang="en-US" sz="1800" u="sng" dirty="0">
              <a:solidFill>
                <a:schemeClr val="tx2">
                  <a:lumMod val="90000"/>
                </a:schemeClr>
              </a:solidFill>
              <a:latin typeface="Baskerville Old Face" panose="02020602080505020303" pitchFamily="18" charset="0"/>
            </a:endParaRPr>
          </a:p>
        </p:txBody>
      </p:sp>
      <p:sp>
        <p:nvSpPr>
          <p:cNvPr id="3" name="Rectangle 3">
            <a:extLst>
              <a:ext uri="{FF2B5EF4-FFF2-40B4-BE49-F238E27FC236}">
                <a16:creationId xmlns:a16="http://schemas.microsoft.com/office/drawing/2014/main" id="{F1EDC1DD-6772-4F9F-ADDF-881D094E8543}"/>
              </a:ext>
            </a:extLst>
          </p:cNvPr>
          <p:cNvSpPr>
            <a:spLocks noChangeArrowheads="1"/>
          </p:cNvSpPr>
          <p:nvPr/>
        </p:nvSpPr>
        <p:spPr bwMode="auto">
          <a:xfrm>
            <a:off x="323850" y="1308822"/>
            <a:ext cx="67120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IE" altLang="en-US" sz="1800" u="sng" dirty="0">
                <a:latin typeface="Arial" panose="020B0604020202020204" pitchFamily="34" charset="0"/>
              </a:rPr>
              <a:t>Start of the Project:</a:t>
            </a:r>
            <a:r>
              <a:rPr lang="en-IE" altLang="en-US" sz="1800" dirty="0">
                <a:latin typeface="Arial" panose="020B0604020202020204" pitchFamily="34" charset="0"/>
              </a:rPr>
              <a:t>   		</a:t>
            </a:r>
            <a:r>
              <a:rPr lang="en-IE" altLang="en-US" sz="1800" dirty="0">
                <a:solidFill>
                  <a:srgbClr val="FFFF00"/>
                </a:solidFill>
                <a:latin typeface="Arial" panose="020B0604020202020204" pitchFamily="34" charset="0"/>
              </a:rPr>
              <a:t>                                  </a:t>
            </a:r>
            <a:r>
              <a:rPr lang="en-IE" altLang="en-US" sz="1800" dirty="0">
                <a:solidFill>
                  <a:srgbClr val="FF0000"/>
                </a:solidFill>
                <a:latin typeface="Arial" panose="020B0604020202020204" pitchFamily="34" charset="0"/>
              </a:rPr>
              <a:t>September 13</a:t>
            </a:r>
            <a:r>
              <a:rPr lang="en-IE" altLang="en-US" sz="1800" baseline="30000" dirty="0">
                <a:solidFill>
                  <a:srgbClr val="FF0000"/>
                </a:solidFill>
                <a:latin typeface="Arial" panose="020B0604020202020204" pitchFamily="34" charset="0"/>
              </a:rPr>
              <a:t>th</a:t>
            </a:r>
            <a:endParaRPr lang="en-US" altLang="en-US" sz="1800" b="0" dirty="0">
              <a:solidFill>
                <a:srgbClr val="FF0000"/>
              </a:solidFill>
              <a:latin typeface="Arial" panose="020B0604020202020204" pitchFamily="34" charset="0"/>
            </a:endParaRPr>
          </a:p>
        </p:txBody>
      </p:sp>
      <p:sp>
        <p:nvSpPr>
          <p:cNvPr id="4" name="Text Box 4">
            <a:extLst>
              <a:ext uri="{FF2B5EF4-FFF2-40B4-BE49-F238E27FC236}">
                <a16:creationId xmlns:a16="http://schemas.microsoft.com/office/drawing/2014/main" id="{83C453A1-A806-4D18-9CF9-A4C07C8B3A5A}"/>
              </a:ext>
            </a:extLst>
          </p:cNvPr>
          <p:cNvSpPr txBox="1">
            <a:spLocks noChangeArrowheads="1"/>
          </p:cNvSpPr>
          <p:nvPr/>
        </p:nvSpPr>
        <p:spPr bwMode="auto">
          <a:xfrm>
            <a:off x="3616325" y="4173982"/>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b="0">
              <a:latin typeface="Arial" panose="020B0604020202020204" pitchFamily="34" charset="0"/>
            </a:endParaRPr>
          </a:p>
        </p:txBody>
      </p:sp>
      <p:sp>
        <p:nvSpPr>
          <p:cNvPr id="5" name="Rectangle 5">
            <a:extLst>
              <a:ext uri="{FF2B5EF4-FFF2-40B4-BE49-F238E27FC236}">
                <a16:creationId xmlns:a16="http://schemas.microsoft.com/office/drawing/2014/main" id="{CF22B462-DBE4-4AA1-814C-5FA320107857}"/>
              </a:ext>
            </a:extLst>
          </p:cNvPr>
          <p:cNvSpPr>
            <a:spLocks noChangeArrowheads="1"/>
          </p:cNvSpPr>
          <p:nvPr/>
        </p:nvSpPr>
        <p:spPr bwMode="auto">
          <a:xfrm>
            <a:off x="0" y="3146870"/>
            <a:ext cx="914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a:spcBef>
                <a:spcPct val="0"/>
              </a:spcBef>
              <a:buClrTx/>
              <a:buSzTx/>
              <a:buNone/>
            </a:pPr>
            <a:r>
              <a:rPr lang="en-GB" altLang="en-US" sz="1800" dirty="0">
                <a:latin typeface="Arial" panose="020B0604020202020204" pitchFamily="34" charset="0"/>
              </a:rPr>
              <a:t>     </a:t>
            </a:r>
            <a:r>
              <a:rPr lang="en-GB" altLang="en-US" sz="1800" u="sng" dirty="0">
                <a:latin typeface="Arial" panose="020B0604020202020204" pitchFamily="34" charset="0"/>
              </a:rPr>
              <a:t>Electronic Submission of Report:</a:t>
            </a:r>
            <a:r>
              <a:rPr lang="en-GB" altLang="en-US" sz="1800" dirty="0">
                <a:latin typeface="Arial" panose="020B0604020202020204" pitchFamily="34" charset="0"/>
              </a:rPr>
              <a:t> 	            </a:t>
            </a:r>
            <a:r>
              <a:rPr lang="en-GB" altLang="en-US" sz="1800" dirty="0">
                <a:solidFill>
                  <a:srgbClr val="FF0000"/>
                </a:solidFill>
                <a:latin typeface="Arial" panose="020B0604020202020204" pitchFamily="34" charset="0"/>
              </a:rPr>
              <a:t>16.30 on December 3</a:t>
            </a:r>
            <a:r>
              <a:rPr lang="en-GB" altLang="en-US" sz="1800" baseline="30000" dirty="0">
                <a:solidFill>
                  <a:srgbClr val="FF0000"/>
                </a:solidFill>
                <a:latin typeface="Arial" panose="020B0604020202020204" pitchFamily="34" charset="0"/>
              </a:rPr>
              <a:t>rd</a:t>
            </a:r>
            <a:r>
              <a:rPr lang="en-GB" altLang="en-US" sz="1800" dirty="0">
                <a:solidFill>
                  <a:srgbClr val="FF0000"/>
                </a:solidFill>
                <a:latin typeface="Arial" panose="020B0604020202020204" pitchFamily="34" charset="0"/>
              </a:rPr>
              <a:t> 2021</a:t>
            </a:r>
            <a:endParaRPr lang="en-GB" altLang="en-US" sz="1800" b="0" dirty="0">
              <a:solidFill>
                <a:srgbClr val="FF0000"/>
              </a:solidFill>
              <a:latin typeface="Arial" panose="020B0604020202020204" pitchFamily="34" charset="0"/>
            </a:endParaRPr>
          </a:p>
        </p:txBody>
      </p:sp>
      <p:sp>
        <p:nvSpPr>
          <p:cNvPr id="7" name="Rectangle 7">
            <a:extLst>
              <a:ext uri="{FF2B5EF4-FFF2-40B4-BE49-F238E27FC236}">
                <a16:creationId xmlns:a16="http://schemas.microsoft.com/office/drawing/2014/main" id="{872979F4-A70E-4910-A3F7-754C7861A9CC}"/>
              </a:ext>
            </a:extLst>
          </p:cNvPr>
          <p:cNvSpPr>
            <a:spLocks noChangeArrowheads="1"/>
          </p:cNvSpPr>
          <p:nvPr/>
        </p:nvSpPr>
        <p:spPr bwMode="auto">
          <a:xfrm>
            <a:off x="539750" y="3783754"/>
            <a:ext cx="79549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IE" altLang="en-US" sz="1800" b="0" dirty="0">
                <a:latin typeface="Arial" panose="020B0604020202020204" pitchFamily="34" charset="0"/>
              </a:rPr>
              <a:t>To create a fair evaluation method and to keep with college guidelines on plagiarism it has been decided to make use of the software </a:t>
            </a:r>
            <a:r>
              <a:rPr lang="en-IE" altLang="ja-JP" sz="1800" dirty="0">
                <a:latin typeface="Arial" panose="020B0604020202020204" pitchFamily="34" charset="0"/>
              </a:rPr>
              <a:t>embedded into blackboard during</a:t>
            </a:r>
            <a:r>
              <a:rPr lang="en-IE" altLang="ja-JP" sz="1800" u="sng" dirty="0">
                <a:latin typeface="Arial" panose="020B0604020202020204" pitchFamily="34" charset="0"/>
              </a:rPr>
              <a:t> </a:t>
            </a:r>
            <a:r>
              <a:rPr lang="en-IE" altLang="ja-JP" sz="1800" b="0" dirty="0">
                <a:latin typeface="Arial" panose="020B0604020202020204" pitchFamily="34" charset="0"/>
              </a:rPr>
              <a:t>electronic report submission. </a:t>
            </a:r>
            <a:endParaRPr lang="en-US" altLang="en-US" sz="1800" b="0" dirty="0">
              <a:latin typeface="Arial" panose="020B0604020202020204" pitchFamily="34" charset="0"/>
            </a:endParaRPr>
          </a:p>
        </p:txBody>
      </p:sp>
      <p:sp>
        <p:nvSpPr>
          <p:cNvPr id="8" name="Text Box 9">
            <a:extLst>
              <a:ext uri="{FF2B5EF4-FFF2-40B4-BE49-F238E27FC236}">
                <a16:creationId xmlns:a16="http://schemas.microsoft.com/office/drawing/2014/main" id="{713B537B-4F6A-4335-8587-D9056A503FCA}"/>
              </a:ext>
            </a:extLst>
          </p:cNvPr>
          <p:cNvSpPr txBox="1">
            <a:spLocks noChangeArrowheads="1"/>
          </p:cNvSpPr>
          <p:nvPr/>
        </p:nvSpPr>
        <p:spPr bwMode="auto">
          <a:xfrm>
            <a:off x="2997946" y="1635570"/>
            <a:ext cx="55579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GB" altLang="en-US" sz="1800" dirty="0">
                <a:latin typeface="Arial" panose="020B0604020202020204" pitchFamily="34" charset="0"/>
              </a:rPr>
              <a:t>                                                    Duration: 12 weeks </a:t>
            </a:r>
          </a:p>
          <a:p>
            <a:pPr algn="ctr" eaLnBrk="1" hangingPunct="1">
              <a:spcBef>
                <a:spcPct val="0"/>
              </a:spcBef>
              <a:buClrTx/>
              <a:buSzTx/>
              <a:buFontTx/>
              <a:buNone/>
            </a:pPr>
            <a:r>
              <a:rPr lang="en-GB" altLang="en-US" sz="1800" dirty="0">
                <a:solidFill>
                  <a:srgbClr val="FFFF00"/>
                </a:solidFill>
                <a:latin typeface="Arial" panose="020B0604020202020204" pitchFamily="34" charset="0"/>
              </a:rPr>
              <a:t>                   </a:t>
            </a:r>
            <a:r>
              <a:rPr lang="en-GB" altLang="en-US" sz="1800" dirty="0">
                <a:solidFill>
                  <a:srgbClr val="FF0000"/>
                </a:solidFill>
                <a:latin typeface="Arial" panose="020B0604020202020204" pitchFamily="34" charset="0"/>
              </a:rPr>
              <a:t>Safety workshop 13</a:t>
            </a:r>
            <a:r>
              <a:rPr lang="en-GB" altLang="en-US" sz="1800" baseline="30000" dirty="0">
                <a:solidFill>
                  <a:srgbClr val="FF0000"/>
                </a:solidFill>
                <a:latin typeface="Arial" panose="020B0604020202020204" pitchFamily="34" charset="0"/>
              </a:rPr>
              <a:t>th</a:t>
            </a:r>
            <a:r>
              <a:rPr lang="en-GB" altLang="en-US" sz="1800" dirty="0">
                <a:solidFill>
                  <a:srgbClr val="FF0000"/>
                </a:solidFill>
                <a:latin typeface="Arial" panose="020B0604020202020204" pitchFamily="34" charset="0"/>
              </a:rPr>
              <a:t> of September</a:t>
            </a:r>
            <a:endParaRPr lang="en-US" altLang="en-US" sz="1800" dirty="0">
              <a:solidFill>
                <a:srgbClr val="FF0000"/>
              </a:solidFill>
              <a:latin typeface="Arial" panose="020B0604020202020204" pitchFamily="34" charset="0"/>
            </a:endParaRPr>
          </a:p>
        </p:txBody>
      </p:sp>
      <p:sp>
        <p:nvSpPr>
          <p:cNvPr id="9" name="Rectangle 6">
            <a:extLst>
              <a:ext uri="{FF2B5EF4-FFF2-40B4-BE49-F238E27FC236}">
                <a16:creationId xmlns:a16="http://schemas.microsoft.com/office/drawing/2014/main" id="{FCCEF811-ABE4-45C4-AE64-1724CBAA5C50}"/>
              </a:ext>
            </a:extLst>
          </p:cNvPr>
          <p:cNvSpPr>
            <a:spLocks noChangeArrowheads="1"/>
          </p:cNvSpPr>
          <p:nvPr/>
        </p:nvSpPr>
        <p:spPr bwMode="auto">
          <a:xfrm>
            <a:off x="99219" y="5701538"/>
            <a:ext cx="8712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eaLnBrk="1" hangingPunct="1">
              <a:spcBef>
                <a:spcPct val="0"/>
              </a:spcBef>
              <a:buClrTx/>
              <a:buSzTx/>
              <a:buFontTx/>
              <a:buNone/>
            </a:pPr>
            <a:r>
              <a:rPr lang="en-GB" altLang="en-US" sz="1800" dirty="0">
                <a:latin typeface="Arial" panose="020B0604020202020204" pitchFamily="34" charset="0"/>
              </a:rPr>
              <a:t>      </a:t>
            </a:r>
            <a:r>
              <a:rPr lang="en-GB" altLang="en-US" sz="1800" u="sng" dirty="0">
                <a:latin typeface="Arial" panose="020B0604020202020204" pitchFamily="34" charset="0"/>
              </a:rPr>
              <a:t>Examination:</a:t>
            </a:r>
            <a:r>
              <a:rPr lang="en-GB" altLang="en-US" sz="1800" dirty="0">
                <a:latin typeface="Arial" panose="020B0604020202020204" pitchFamily="34" charset="0"/>
              </a:rPr>
              <a:t> 		           </a:t>
            </a:r>
            <a:r>
              <a:rPr lang="en-GB" altLang="en-US" sz="1800" dirty="0">
                <a:solidFill>
                  <a:srgbClr val="FF0000"/>
                </a:solidFill>
                <a:latin typeface="Arial" panose="020B0604020202020204" pitchFamily="34" charset="0"/>
              </a:rPr>
              <a:t>The week of 13th-17</a:t>
            </a:r>
            <a:r>
              <a:rPr lang="en-GB" altLang="en-US" sz="1800" baseline="30000" dirty="0">
                <a:solidFill>
                  <a:srgbClr val="FF0000"/>
                </a:solidFill>
                <a:latin typeface="Arial" panose="020B0604020202020204" pitchFamily="34" charset="0"/>
              </a:rPr>
              <a:t>th</a:t>
            </a:r>
            <a:r>
              <a:rPr lang="en-GB" altLang="en-US" sz="1800" dirty="0">
                <a:solidFill>
                  <a:srgbClr val="FF0000"/>
                </a:solidFill>
                <a:latin typeface="Arial" panose="020B0604020202020204" pitchFamily="34" charset="0"/>
              </a:rPr>
              <a:t> of December 2021</a:t>
            </a:r>
            <a:endParaRPr lang="en-GB" altLang="en-US" sz="1800" b="0" dirty="0">
              <a:solidFill>
                <a:srgbClr val="FF0000"/>
              </a:solidFill>
              <a:latin typeface="Arial" panose="020B0604020202020204" pitchFamily="34" charset="0"/>
            </a:endParaRPr>
          </a:p>
        </p:txBody>
      </p:sp>
      <p:sp>
        <p:nvSpPr>
          <p:cNvPr id="11" name="Rectangle 5">
            <a:extLst>
              <a:ext uri="{FF2B5EF4-FFF2-40B4-BE49-F238E27FC236}">
                <a16:creationId xmlns:a16="http://schemas.microsoft.com/office/drawing/2014/main" id="{B486ADA1-F300-4E00-8113-6D9A81AA1238}"/>
              </a:ext>
            </a:extLst>
          </p:cNvPr>
          <p:cNvSpPr>
            <a:spLocks noChangeArrowheads="1"/>
          </p:cNvSpPr>
          <p:nvPr/>
        </p:nvSpPr>
        <p:spPr bwMode="auto">
          <a:xfrm>
            <a:off x="107950" y="2499170"/>
            <a:ext cx="9396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a:spcBef>
                <a:spcPct val="0"/>
              </a:spcBef>
              <a:buClrTx/>
              <a:buSzTx/>
              <a:buNone/>
            </a:pPr>
            <a:r>
              <a:rPr lang="en-GB" altLang="en-US" sz="1800" u="sng" dirty="0">
                <a:latin typeface="Arial" panose="020B0604020202020204" pitchFamily="34" charset="0"/>
              </a:rPr>
              <a:t>Electronic Submission of solutions to 6 Problems:</a:t>
            </a:r>
            <a:r>
              <a:rPr lang="en-GB" altLang="en-US" sz="1800" dirty="0">
                <a:latin typeface="Arial" panose="020B0604020202020204" pitchFamily="34" charset="0"/>
              </a:rPr>
              <a:t>   </a:t>
            </a:r>
            <a:r>
              <a:rPr lang="en-GB" altLang="en-US" sz="1800" dirty="0">
                <a:solidFill>
                  <a:srgbClr val="FF0000"/>
                </a:solidFill>
                <a:latin typeface="Arial" panose="020B0604020202020204" pitchFamily="34" charset="0"/>
              </a:rPr>
              <a:t>16.30 on November 19</a:t>
            </a:r>
            <a:r>
              <a:rPr lang="en-GB" altLang="en-US" sz="1800" baseline="30000" dirty="0">
                <a:solidFill>
                  <a:srgbClr val="FF0000"/>
                </a:solidFill>
                <a:latin typeface="Arial" panose="020B0604020202020204" pitchFamily="34" charset="0"/>
              </a:rPr>
              <a:t>th</a:t>
            </a:r>
            <a:r>
              <a:rPr lang="en-GB" altLang="en-US" sz="1800" dirty="0">
                <a:solidFill>
                  <a:srgbClr val="FF0000"/>
                </a:solidFill>
                <a:latin typeface="Arial" panose="020B0604020202020204" pitchFamily="34" charset="0"/>
              </a:rPr>
              <a:t> 2021</a:t>
            </a:r>
          </a:p>
        </p:txBody>
      </p:sp>
      <p:sp>
        <p:nvSpPr>
          <p:cNvPr id="12" name="Rectangle 11">
            <a:extLst>
              <a:ext uri="{FF2B5EF4-FFF2-40B4-BE49-F238E27FC236}">
                <a16:creationId xmlns:a16="http://schemas.microsoft.com/office/drawing/2014/main" id="{800BC02F-06A6-443D-AA9B-6D04F52A54CE}"/>
              </a:ext>
            </a:extLst>
          </p:cNvPr>
          <p:cNvSpPr/>
          <p:nvPr/>
        </p:nvSpPr>
        <p:spPr>
          <a:xfrm>
            <a:off x="2914837" y="4864515"/>
            <a:ext cx="3204788" cy="400110"/>
          </a:xfrm>
          <a:prstGeom prst="rect">
            <a:avLst/>
          </a:prstGeom>
        </p:spPr>
        <p:txBody>
          <a:bodyPr wrap="none">
            <a:spAutoFit/>
          </a:bodyPr>
          <a:lstStyle/>
          <a:p>
            <a:r>
              <a:rPr lang="en-IE" sz="2000" b="1" dirty="0">
                <a:solidFill>
                  <a:srgbClr val="FF0000"/>
                </a:solidFill>
                <a:latin typeface="Calibri" panose="020F0502020204030204" pitchFamily="34" charset="0"/>
                <a:ea typeface="Calibri" panose="020F0502020204030204" pitchFamily="34" charset="0"/>
              </a:rPr>
              <a:t>Electronic Submissions only!</a:t>
            </a:r>
            <a:endParaRPr lang="en-IE" sz="2000" b="1" dirty="0">
              <a:solidFill>
                <a:srgbClr val="FF0000"/>
              </a:solidFill>
            </a:endParaRPr>
          </a:p>
        </p:txBody>
      </p:sp>
    </p:spTree>
    <p:extLst>
      <p:ext uri="{BB962C8B-B14F-4D97-AF65-F5344CB8AC3E}">
        <p14:creationId xmlns:p14="http://schemas.microsoft.com/office/powerpoint/2010/main" val="2472725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7BF32D4-2D03-4823-A63B-0D43F3B36945}"/>
              </a:ext>
            </a:extLst>
          </p:cNvPr>
          <p:cNvSpPr>
            <a:spLocks noChangeArrowheads="1"/>
          </p:cNvSpPr>
          <p:nvPr/>
        </p:nvSpPr>
        <p:spPr bwMode="auto">
          <a:xfrm>
            <a:off x="1187450" y="1336675"/>
            <a:ext cx="7561263"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ea typeface="ＭＳ Ｐゴシック" pitchFamily="34" charset="-128"/>
              </a:defRPr>
            </a:lvl1pPr>
            <a:lvl2pPr marL="742950" indent="-285750" algn="l" eaLnBrk="0" hangingPunct="0">
              <a:spcBef>
                <a:spcPct val="20000"/>
              </a:spcBef>
              <a:buChar char="–"/>
              <a:defRPr sz="2800">
                <a:solidFill>
                  <a:schemeClr val="tx1"/>
                </a:solidFill>
                <a:latin typeface="Arial" charset="0"/>
                <a:ea typeface="ＭＳ Ｐゴシック" pitchFamily="34" charset="-128"/>
              </a:defRPr>
            </a:lvl2pPr>
            <a:lvl3pPr marL="1143000" indent="-228600" algn="l" eaLnBrk="0" hangingPunct="0">
              <a:spcBef>
                <a:spcPct val="20000"/>
              </a:spcBef>
              <a:buChar char="•"/>
              <a:defRPr sz="2400">
                <a:solidFill>
                  <a:schemeClr val="tx1"/>
                </a:solidFill>
                <a:latin typeface="Arial" charset="0"/>
                <a:ea typeface="ＭＳ Ｐゴシック" pitchFamily="34" charset="-128"/>
              </a:defRPr>
            </a:lvl3pPr>
            <a:lvl4pPr marL="1600200" indent="-228600" algn="l" eaLnBrk="0" hangingPunct="0">
              <a:spcBef>
                <a:spcPct val="20000"/>
              </a:spcBef>
              <a:buChar char="–"/>
              <a:defRPr sz="2000">
                <a:solidFill>
                  <a:schemeClr val="tx1"/>
                </a:solidFill>
                <a:latin typeface="Arial" charset="0"/>
                <a:ea typeface="ＭＳ Ｐゴシック" pitchFamily="34" charset="-128"/>
              </a:defRPr>
            </a:lvl4pPr>
            <a:lvl5pPr marL="2057400" indent="-228600" algn="l"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defRPr/>
            </a:pPr>
            <a:r>
              <a:rPr lang="en-GB" altLang="en-US" sz="1800" b="0" u="sng" dirty="0">
                <a:solidFill>
                  <a:schemeClr val="bg2">
                    <a:lumMod val="50000"/>
                  </a:schemeClr>
                </a:solidFill>
              </a:rPr>
              <a:t>Discuss the structure and content of the report with your supervisor</a:t>
            </a:r>
            <a:r>
              <a:rPr lang="en-GB" altLang="en-US" sz="1800" b="0" dirty="0">
                <a:solidFill>
                  <a:schemeClr val="bg2">
                    <a:lumMod val="50000"/>
                  </a:schemeClr>
                </a:solidFill>
              </a:rPr>
              <a:t>. </a:t>
            </a:r>
          </a:p>
          <a:p>
            <a:pPr eaLnBrk="1" hangingPunct="1">
              <a:spcBef>
                <a:spcPct val="0"/>
              </a:spcBef>
              <a:buFontTx/>
              <a:buNone/>
              <a:defRPr/>
            </a:pPr>
            <a:endParaRPr lang="en-GB" altLang="en-US" sz="1800" b="0" dirty="0"/>
          </a:p>
          <a:p>
            <a:pPr algn="ctr" eaLnBrk="1" hangingPunct="1">
              <a:spcBef>
                <a:spcPct val="0"/>
              </a:spcBef>
              <a:buFontTx/>
              <a:buNone/>
              <a:defRPr/>
            </a:pPr>
            <a:endParaRPr lang="en-GB" altLang="en-US" sz="1800" b="0" dirty="0"/>
          </a:p>
          <a:p>
            <a:pPr eaLnBrk="1" hangingPunct="1">
              <a:spcBef>
                <a:spcPct val="0"/>
              </a:spcBef>
              <a:buFontTx/>
              <a:buNone/>
              <a:defRPr/>
            </a:pPr>
            <a:endParaRPr lang="en-GB" altLang="en-US" sz="1800" b="0" dirty="0"/>
          </a:p>
          <a:p>
            <a:pPr eaLnBrk="1" hangingPunct="1">
              <a:spcBef>
                <a:spcPct val="0"/>
              </a:spcBef>
              <a:buFontTx/>
              <a:buNone/>
              <a:defRPr/>
            </a:pPr>
            <a:endParaRPr lang="en-GB" altLang="en-US" sz="1800" b="0" dirty="0"/>
          </a:p>
          <a:p>
            <a:pPr algn="ctr" eaLnBrk="1" hangingPunct="1">
              <a:spcBef>
                <a:spcPct val="0"/>
              </a:spcBef>
              <a:buFontTx/>
              <a:buNone/>
              <a:defRPr/>
            </a:pPr>
            <a:endParaRPr lang="en-GB" altLang="en-US" sz="1800" b="0" dirty="0"/>
          </a:p>
          <a:p>
            <a:pPr algn="ctr" eaLnBrk="1" hangingPunct="1">
              <a:spcBef>
                <a:spcPct val="0"/>
              </a:spcBef>
              <a:buFontTx/>
              <a:buNone/>
              <a:defRPr/>
            </a:pPr>
            <a:endParaRPr lang="en-GB" altLang="en-US" sz="1800" b="0" dirty="0"/>
          </a:p>
          <a:p>
            <a:pPr algn="ctr" eaLnBrk="1" hangingPunct="1">
              <a:spcBef>
                <a:spcPct val="0"/>
              </a:spcBef>
              <a:buFontTx/>
              <a:buNone/>
              <a:defRPr/>
            </a:pPr>
            <a:endParaRPr lang="en-GB" altLang="en-US" sz="1800" b="0" dirty="0"/>
          </a:p>
          <a:p>
            <a:pPr eaLnBrk="1" hangingPunct="1">
              <a:spcBef>
                <a:spcPct val="0"/>
              </a:spcBef>
              <a:buFontTx/>
              <a:buNone/>
              <a:defRPr/>
            </a:pPr>
            <a:endParaRPr lang="en-GB" altLang="en-US" sz="1800" b="0" dirty="0">
              <a:solidFill>
                <a:srgbClr val="FF0000"/>
              </a:solidFill>
            </a:endParaRPr>
          </a:p>
          <a:p>
            <a:pPr eaLnBrk="1" hangingPunct="1">
              <a:spcBef>
                <a:spcPct val="0"/>
              </a:spcBef>
              <a:buFontTx/>
              <a:buNone/>
              <a:defRPr/>
            </a:pPr>
            <a:endParaRPr lang="en-GB" altLang="en-US" sz="1800" b="0" dirty="0">
              <a:solidFill>
                <a:srgbClr val="FF0000"/>
              </a:solidFill>
            </a:endParaRPr>
          </a:p>
          <a:p>
            <a:pPr eaLnBrk="1" hangingPunct="1">
              <a:spcBef>
                <a:spcPct val="0"/>
              </a:spcBef>
              <a:buFontTx/>
              <a:buNone/>
              <a:defRPr/>
            </a:pPr>
            <a:endParaRPr lang="en-GB" altLang="en-US" sz="1800" b="0" dirty="0">
              <a:solidFill>
                <a:srgbClr val="FF0000"/>
              </a:solidFill>
            </a:endParaRPr>
          </a:p>
          <a:p>
            <a:pPr eaLnBrk="1" hangingPunct="1">
              <a:spcBef>
                <a:spcPct val="0"/>
              </a:spcBef>
              <a:buFontTx/>
              <a:buNone/>
              <a:defRPr/>
            </a:pPr>
            <a:endParaRPr lang="en-GB" altLang="en-US" sz="1800" b="0" dirty="0">
              <a:solidFill>
                <a:srgbClr val="FF0000"/>
              </a:solidFill>
            </a:endParaRPr>
          </a:p>
          <a:p>
            <a:pPr eaLnBrk="1" hangingPunct="1">
              <a:spcBef>
                <a:spcPct val="0"/>
              </a:spcBef>
              <a:buFontTx/>
              <a:buNone/>
              <a:defRPr/>
            </a:pPr>
            <a:endParaRPr lang="en-US" altLang="en-US" sz="1800" u="sng" dirty="0">
              <a:solidFill>
                <a:srgbClr val="C00000"/>
              </a:solidFill>
            </a:endParaRPr>
          </a:p>
        </p:txBody>
      </p:sp>
      <p:sp>
        <p:nvSpPr>
          <p:cNvPr id="7171" name="Rectangle 3">
            <a:extLst>
              <a:ext uri="{FF2B5EF4-FFF2-40B4-BE49-F238E27FC236}">
                <a16:creationId xmlns:a16="http://schemas.microsoft.com/office/drawing/2014/main" id="{60F05675-DC89-4887-B8A5-98AAFEEA526D}"/>
              </a:ext>
            </a:extLst>
          </p:cNvPr>
          <p:cNvSpPr>
            <a:spLocks noChangeArrowheads="1"/>
          </p:cNvSpPr>
          <p:nvPr/>
        </p:nvSpPr>
        <p:spPr bwMode="auto">
          <a:xfrm>
            <a:off x="1501775" y="373857"/>
            <a:ext cx="6643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har char="•"/>
              <a:defRPr sz="3200">
                <a:solidFill>
                  <a:schemeClr val="tx1"/>
                </a:solidFill>
                <a:latin typeface="Arial" charset="0"/>
                <a:ea typeface="ＭＳ Ｐゴシック" pitchFamily="34" charset="-128"/>
              </a:defRPr>
            </a:lvl1pPr>
            <a:lvl2pPr marL="742950" indent="-285750" algn="l" eaLnBrk="0" hangingPunct="0">
              <a:spcBef>
                <a:spcPct val="20000"/>
              </a:spcBef>
              <a:buChar char="–"/>
              <a:defRPr sz="2800">
                <a:solidFill>
                  <a:schemeClr val="tx1"/>
                </a:solidFill>
                <a:latin typeface="Arial" charset="0"/>
                <a:ea typeface="ＭＳ Ｐゴシック" pitchFamily="34" charset="-128"/>
              </a:defRPr>
            </a:lvl2pPr>
            <a:lvl3pPr marL="1143000" indent="-228600" algn="l" eaLnBrk="0" hangingPunct="0">
              <a:spcBef>
                <a:spcPct val="20000"/>
              </a:spcBef>
              <a:buChar char="•"/>
              <a:defRPr sz="2400">
                <a:solidFill>
                  <a:schemeClr val="tx1"/>
                </a:solidFill>
                <a:latin typeface="Arial" charset="0"/>
                <a:ea typeface="ＭＳ Ｐゴシック" pitchFamily="34" charset="-128"/>
              </a:defRPr>
            </a:lvl3pPr>
            <a:lvl4pPr marL="1600200" indent="-228600" algn="l" eaLnBrk="0" hangingPunct="0">
              <a:spcBef>
                <a:spcPct val="20000"/>
              </a:spcBef>
              <a:buChar char="–"/>
              <a:defRPr sz="2000">
                <a:solidFill>
                  <a:schemeClr val="tx1"/>
                </a:solidFill>
                <a:latin typeface="Arial" charset="0"/>
                <a:ea typeface="ＭＳ Ｐゴシック" pitchFamily="34" charset="-128"/>
              </a:defRPr>
            </a:lvl4pPr>
            <a:lvl5pPr marL="2057400" indent="-228600" algn="l"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r>
              <a:rPr lang="en-IE" altLang="en-US" sz="2400" u="sng" dirty="0">
                <a:solidFill>
                  <a:schemeClr val="bg2">
                    <a:lumMod val="50000"/>
                  </a:schemeClr>
                </a:solidFill>
                <a:latin typeface="Baskerville Old Face" panose="02020602080505020303" pitchFamily="18" charset="0"/>
              </a:rPr>
              <a:t>Capstone Research Project – Structure of the Report</a:t>
            </a:r>
            <a:r>
              <a:rPr lang="en-US" altLang="en-US" sz="1800" u="sng" dirty="0">
                <a:solidFill>
                  <a:schemeClr val="bg2">
                    <a:lumMod val="50000"/>
                  </a:schemeClr>
                </a:solidFill>
                <a:latin typeface="Baskerville Old Face" panose="02020602080505020303" pitchFamily="18" charset="0"/>
              </a:rPr>
              <a:t> </a:t>
            </a:r>
          </a:p>
        </p:txBody>
      </p:sp>
      <p:sp>
        <p:nvSpPr>
          <p:cNvPr id="12292" name="Line 4"/>
          <p:cNvSpPr>
            <a:spLocks noChangeShapeType="1"/>
          </p:cNvSpPr>
          <p:nvPr/>
        </p:nvSpPr>
        <p:spPr bwMode="auto">
          <a:xfrm>
            <a:off x="466725" y="2493963"/>
            <a:ext cx="431800" cy="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E"/>
          </a:p>
        </p:txBody>
      </p:sp>
      <p:sp>
        <p:nvSpPr>
          <p:cNvPr id="12293" name="Line 5"/>
          <p:cNvSpPr>
            <a:spLocks noChangeShapeType="1"/>
          </p:cNvSpPr>
          <p:nvPr/>
        </p:nvSpPr>
        <p:spPr bwMode="auto">
          <a:xfrm>
            <a:off x="501650" y="5013325"/>
            <a:ext cx="431800" cy="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E"/>
          </a:p>
        </p:txBody>
      </p:sp>
      <p:sp>
        <p:nvSpPr>
          <p:cNvPr id="12294" name="Line 6"/>
          <p:cNvSpPr>
            <a:spLocks noChangeShapeType="1"/>
          </p:cNvSpPr>
          <p:nvPr/>
        </p:nvSpPr>
        <p:spPr bwMode="auto">
          <a:xfrm>
            <a:off x="430213" y="3643313"/>
            <a:ext cx="431800" cy="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E"/>
          </a:p>
        </p:txBody>
      </p:sp>
      <p:sp>
        <p:nvSpPr>
          <p:cNvPr id="3" name="Rectangle 2"/>
          <p:cNvSpPr>
            <a:spLocks noChangeArrowheads="1"/>
          </p:cNvSpPr>
          <p:nvPr/>
        </p:nvSpPr>
        <p:spPr bwMode="auto">
          <a:xfrm>
            <a:off x="1042988" y="2170113"/>
            <a:ext cx="75612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bg1"/>
                </a:solidFill>
                <a:latin typeface="Arial" panose="020B0604020202020204" pitchFamily="34" charset="0"/>
                <a:ea typeface="ＭＳ Ｐゴシック" panose="020B0600070205080204" pitchFamily="34" charset="-128"/>
              </a:defRPr>
            </a:lvl1pPr>
            <a:lvl2pPr marL="742950" indent="-285750">
              <a:defRPr b="1">
                <a:solidFill>
                  <a:schemeClr val="bg1"/>
                </a:solidFill>
                <a:latin typeface="Arial" panose="020B0604020202020204" pitchFamily="34" charset="0"/>
                <a:ea typeface="ＭＳ Ｐゴシック" panose="020B0600070205080204" pitchFamily="34" charset="-128"/>
              </a:defRPr>
            </a:lvl2pPr>
            <a:lvl3pPr marL="1143000" indent="-228600">
              <a:defRPr b="1">
                <a:solidFill>
                  <a:schemeClr val="bg1"/>
                </a:solidFill>
                <a:latin typeface="Arial" panose="020B0604020202020204" pitchFamily="34" charset="0"/>
                <a:ea typeface="ＭＳ Ｐゴシック" panose="020B0600070205080204" pitchFamily="34" charset="-128"/>
              </a:defRPr>
            </a:lvl3pPr>
            <a:lvl4pPr marL="1600200" indent="-228600">
              <a:defRPr b="1">
                <a:solidFill>
                  <a:schemeClr val="bg1"/>
                </a:solidFill>
                <a:latin typeface="Arial" panose="020B0604020202020204" pitchFamily="34" charset="0"/>
                <a:ea typeface="ＭＳ Ｐゴシック" panose="020B0600070205080204" pitchFamily="34" charset="-128"/>
              </a:defRPr>
            </a:lvl4pPr>
            <a:lvl5pPr marL="2057400" indent="-228600">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eaLnBrk="1" hangingPunct="1"/>
            <a:r>
              <a:rPr lang="en-GB" altLang="en-US" b="0" dirty="0">
                <a:solidFill>
                  <a:schemeClr val="tx1"/>
                </a:solidFill>
              </a:rPr>
              <a:t>The report must be typed with </a:t>
            </a:r>
            <a:r>
              <a:rPr lang="en-GB" altLang="en-US" u="sng" dirty="0">
                <a:solidFill>
                  <a:schemeClr val="tx1"/>
                </a:solidFill>
              </a:rPr>
              <a:t>font size 12</a:t>
            </a:r>
            <a:r>
              <a:rPr lang="en-GB" altLang="en-US" b="0" dirty="0">
                <a:solidFill>
                  <a:schemeClr val="tx1"/>
                </a:solidFill>
              </a:rPr>
              <a:t>, </a:t>
            </a:r>
            <a:r>
              <a:rPr lang="en-GB" altLang="en-US" u="sng" dirty="0">
                <a:solidFill>
                  <a:schemeClr val="tx1"/>
                </a:solidFill>
              </a:rPr>
              <a:t>double line spaced, bound</a:t>
            </a:r>
            <a:r>
              <a:rPr lang="en-GB" altLang="en-US" b="0" dirty="0">
                <a:solidFill>
                  <a:schemeClr val="tx1"/>
                </a:solidFill>
              </a:rPr>
              <a:t> and </a:t>
            </a:r>
            <a:r>
              <a:rPr lang="en-GB" altLang="en-US" u="sng" dirty="0">
                <a:solidFill>
                  <a:schemeClr val="tx1"/>
                </a:solidFill>
              </a:rPr>
              <a:t>not longer than 30 pages</a:t>
            </a:r>
            <a:r>
              <a:rPr lang="en-GB" altLang="en-US" b="0" dirty="0">
                <a:solidFill>
                  <a:schemeClr val="tx1"/>
                </a:solidFill>
              </a:rPr>
              <a:t> in length. </a:t>
            </a:r>
          </a:p>
        </p:txBody>
      </p:sp>
      <p:sp>
        <p:nvSpPr>
          <p:cNvPr id="4" name="Rectangle 3"/>
          <p:cNvSpPr>
            <a:spLocks noChangeArrowheads="1"/>
          </p:cNvSpPr>
          <p:nvPr/>
        </p:nvSpPr>
        <p:spPr bwMode="auto">
          <a:xfrm>
            <a:off x="971550" y="3357563"/>
            <a:ext cx="75612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bg1"/>
                </a:solidFill>
                <a:latin typeface="Arial" panose="020B0604020202020204" pitchFamily="34" charset="0"/>
                <a:ea typeface="ＭＳ Ｐゴシック" panose="020B0600070205080204" pitchFamily="34" charset="-128"/>
              </a:defRPr>
            </a:lvl1pPr>
            <a:lvl2pPr marL="742950" indent="-285750">
              <a:defRPr b="1">
                <a:solidFill>
                  <a:schemeClr val="bg1"/>
                </a:solidFill>
                <a:latin typeface="Arial" panose="020B0604020202020204" pitchFamily="34" charset="0"/>
                <a:ea typeface="ＭＳ Ｐゴシック" panose="020B0600070205080204" pitchFamily="34" charset="-128"/>
              </a:defRPr>
            </a:lvl2pPr>
            <a:lvl3pPr marL="1143000" indent="-228600">
              <a:defRPr b="1">
                <a:solidFill>
                  <a:schemeClr val="bg1"/>
                </a:solidFill>
                <a:latin typeface="Arial" panose="020B0604020202020204" pitchFamily="34" charset="0"/>
                <a:ea typeface="ＭＳ Ｐゴシック" panose="020B0600070205080204" pitchFamily="34" charset="-128"/>
              </a:defRPr>
            </a:lvl3pPr>
            <a:lvl4pPr marL="1600200" indent="-228600">
              <a:defRPr b="1">
                <a:solidFill>
                  <a:schemeClr val="bg1"/>
                </a:solidFill>
                <a:latin typeface="Arial" panose="020B0604020202020204" pitchFamily="34" charset="0"/>
                <a:ea typeface="ＭＳ Ｐゴシック" panose="020B0600070205080204" pitchFamily="34" charset="-128"/>
              </a:defRPr>
            </a:lvl4pPr>
            <a:lvl5pPr marL="2057400" indent="-228600">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eaLnBrk="1" hangingPunct="1"/>
            <a:r>
              <a:rPr lang="en-GB" altLang="en-US" b="0" dirty="0">
                <a:solidFill>
                  <a:schemeClr val="tx1"/>
                </a:solidFill>
              </a:rPr>
              <a:t>Your laboratory notebooks together with appendices of spectra </a:t>
            </a:r>
            <a:r>
              <a:rPr lang="en-GB" altLang="en-US" b="0" i="1" dirty="0">
                <a:solidFill>
                  <a:schemeClr val="tx1"/>
                </a:solidFill>
              </a:rPr>
              <a:t>etc</a:t>
            </a:r>
            <a:r>
              <a:rPr lang="en-GB" altLang="en-US" b="0" dirty="0">
                <a:solidFill>
                  <a:schemeClr val="tx1"/>
                </a:solidFill>
              </a:rPr>
              <a:t>. if appropriate must also be handed in at this time. </a:t>
            </a:r>
          </a:p>
        </p:txBody>
      </p:sp>
      <p:sp>
        <p:nvSpPr>
          <p:cNvPr id="5" name="Rectangle 4"/>
          <p:cNvSpPr>
            <a:spLocks noChangeArrowheads="1"/>
          </p:cNvSpPr>
          <p:nvPr/>
        </p:nvSpPr>
        <p:spPr bwMode="auto">
          <a:xfrm>
            <a:off x="1042988" y="4797425"/>
            <a:ext cx="756126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bg1"/>
                </a:solidFill>
                <a:latin typeface="Arial" panose="020B0604020202020204" pitchFamily="34" charset="0"/>
                <a:ea typeface="ＭＳ Ｐゴシック" panose="020B0600070205080204" pitchFamily="34" charset="-128"/>
              </a:defRPr>
            </a:lvl1pPr>
            <a:lvl2pPr marL="742950" indent="-285750">
              <a:defRPr b="1">
                <a:solidFill>
                  <a:schemeClr val="bg1"/>
                </a:solidFill>
                <a:latin typeface="Arial" panose="020B0604020202020204" pitchFamily="34" charset="0"/>
                <a:ea typeface="ＭＳ Ｐゴシック" panose="020B0600070205080204" pitchFamily="34" charset="-128"/>
              </a:defRPr>
            </a:lvl2pPr>
            <a:lvl3pPr marL="1143000" indent="-228600">
              <a:defRPr b="1">
                <a:solidFill>
                  <a:schemeClr val="bg1"/>
                </a:solidFill>
                <a:latin typeface="Arial" panose="020B0604020202020204" pitchFamily="34" charset="0"/>
                <a:ea typeface="ＭＳ Ｐゴシック" panose="020B0600070205080204" pitchFamily="34" charset="-128"/>
              </a:defRPr>
            </a:lvl3pPr>
            <a:lvl4pPr marL="1600200" indent="-228600">
              <a:defRPr b="1">
                <a:solidFill>
                  <a:schemeClr val="bg1"/>
                </a:solidFill>
                <a:latin typeface="Arial" panose="020B0604020202020204" pitchFamily="34" charset="0"/>
                <a:ea typeface="ＭＳ Ｐゴシック" panose="020B0600070205080204" pitchFamily="34" charset="-128"/>
              </a:defRPr>
            </a:lvl4pPr>
            <a:lvl5pPr marL="2057400" indent="-228600">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eaLnBrk="1" hangingPunct="1"/>
            <a:r>
              <a:rPr lang="en-GB" altLang="en-US" b="0" dirty="0">
                <a:solidFill>
                  <a:schemeClr val="tx1"/>
                </a:solidFill>
              </a:rPr>
              <a:t>It is crucial that you allow sufficient time for the completion of your report. NB. </a:t>
            </a:r>
            <a:r>
              <a:rPr lang="en-GB" altLang="en-US" b="0" i="1" dirty="0">
                <a:solidFill>
                  <a:schemeClr val="tx1"/>
                </a:solidFill>
              </a:rPr>
              <a:t>Your supervisor must receive a draft copy of your report </a:t>
            </a:r>
            <a:r>
              <a:rPr lang="en-GB" altLang="en-US" i="1" dirty="0">
                <a:solidFill>
                  <a:schemeClr val="tx1"/>
                </a:solidFill>
              </a:rPr>
              <a:t>allowing  sufficient time for feedback/corrections</a:t>
            </a:r>
            <a:r>
              <a:rPr lang="en-GB" altLang="en-US" b="0" i="1" dirty="0">
                <a:solidFill>
                  <a:schemeClr val="tx1"/>
                </a:solidFill>
              </a:rPr>
              <a:t>.</a:t>
            </a:r>
            <a:r>
              <a:rPr lang="en-GB" altLang="en-US" b="0" dirty="0">
                <a:solidFill>
                  <a:schemeClr val="tx1"/>
                </a:solidFill>
              </a:rPr>
              <a:t> </a:t>
            </a:r>
          </a:p>
          <a:p>
            <a:pPr eaLnBrk="1" hangingPunct="1"/>
            <a:endParaRPr lang="en-GB" altLang="en-US" b="0" dirty="0">
              <a:solidFill>
                <a:schemeClr val="tx1"/>
              </a:solidFill>
            </a:endParaRPr>
          </a:p>
          <a:p>
            <a:pPr eaLnBrk="1" hangingPunct="1"/>
            <a:r>
              <a:rPr lang="en-GB" altLang="en-US" dirty="0">
                <a:solidFill>
                  <a:schemeClr val="tx1"/>
                </a:solidFill>
              </a:rPr>
              <a:t>Discuss the writing with him/her! Know what is expected of you….. </a:t>
            </a:r>
            <a:endParaRPr lang="en-GB" altLang="en-US" i="1" dirty="0">
              <a:solidFill>
                <a:schemeClr val="tx1"/>
              </a:solidFill>
            </a:endParaRPr>
          </a:p>
        </p:txBody>
      </p:sp>
    </p:spTree>
    <p:extLst>
      <p:ext uri="{BB962C8B-B14F-4D97-AF65-F5344CB8AC3E}">
        <p14:creationId xmlns:p14="http://schemas.microsoft.com/office/powerpoint/2010/main" val="3573994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117" y="926200"/>
            <a:ext cx="8703527" cy="3447098"/>
          </a:xfrm>
          <a:prstGeom prst="rect">
            <a:avLst/>
          </a:prstGeom>
        </p:spPr>
        <p:txBody>
          <a:bodyPr wrap="square">
            <a:spAutoFit/>
          </a:bodyPr>
          <a:lstStyle/>
          <a:p>
            <a:r>
              <a:rPr lang="en-IE" sz="2000" dirty="0">
                <a:solidFill>
                  <a:srgbClr val="FF0000"/>
                </a:solidFill>
                <a:latin typeface="Calibri" panose="020F0502020204030204" pitchFamily="34" charset="0"/>
                <a:ea typeface="Calibri" panose="020F0502020204030204" pitchFamily="34" charset="0"/>
              </a:rPr>
              <a:t>You must add a ‘</a:t>
            </a:r>
            <a:r>
              <a:rPr lang="en-IE" sz="2000" dirty="0" err="1">
                <a:solidFill>
                  <a:srgbClr val="FF0000"/>
                </a:solidFill>
                <a:latin typeface="Calibri" panose="020F0502020204030204" pitchFamily="34" charset="0"/>
                <a:ea typeface="Calibri" panose="020F0502020204030204" pitchFamily="34" charset="0"/>
              </a:rPr>
              <a:t>Covid</a:t>
            </a:r>
            <a:r>
              <a:rPr lang="en-IE" sz="2000" dirty="0">
                <a:solidFill>
                  <a:srgbClr val="FF0000"/>
                </a:solidFill>
                <a:latin typeface="Calibri" panose="020F0502020204030204" pitchFamily="34" charset="0"/>
                <a:ea typeface="Calibri" panose="020F0502020204030204" pitchFamily="34" charset="0"/>
              </a:rPr>
              <a:t> Statement’ of 200 words or less at the start of their thesis.</a:t>
            </a:r>
          </a:p>
          <a:p>
            <a:endParaRPr lang="en-IE" dirty="0">
              <a:latin typeface="Calibri" panose="020F0502020204030204" pitchFamily="34" charset="0"/>
              <a:ea typeface="Calibri" panose="020F0502020204030204" pitchFamily="34" charset="0"/>
            </a:endParaRPr>
          </a:p>
          <a:p>
            <a:endParaRPr lang="en-IE" dirty="0">
              <a:latin typeface="Calibri" panose="020F0502020204030204" pitchFamily="34" charset="0"/>
              <a:ea typeface="Calibri" panose="020F0502020204030204" pitchFamily="34" charset="0"/>
            </a:endParaRPr>
          </a:p>
          <a:p>
            <a:r>
              <a:rPr lang="en-IE" dirty="0">
                <a:latin typeface="Calibri" panose="020F0502020204030204" pitchFamily="34" charset="0"/>
                <a:ea typeface="Calibri" panose="020F0502020204030204" pitchFamily="34" charset="0"/>
              </a:rPr>
              <a:t>You will need to outline any factors associated with </a:t>
            </a:r>
            <a:r>
              <a:rPr lang="en-IE" dirty="0" err="1">
                <a:latin typeface="Calibri" panose="020F0502020204030204" pitchFamily="34" charset="0"/>
                <a:ea typeface="Calibri" panose="020F0502020204030204" pitchFamily="34" charset="0"/>
              </a:rPr>
              <a:t>Covid</a:t>
            </a:r>
            <a:r>
              <a:rPr lang="en-IE" dirty="0">
                <a:latin typeface="Calibri" panose="020F0502020204030204" pitchFamily="34" charset="0"/>
                <a:ea typeface="Calibri" panose="020F0502020204030204" pitchFamily="34" charset="0"/>
              </a:rPr>
              <a:t> that may have negatively impacted your ability to carry out their SS project. </a:t>
            </a:r>
          </a:p>
          <a:p>
            <a:r>
              <a:rPr lang="en-IE" dirty="0">
                <a:latin typeface="Calibri" panose="020F0502020204030204" pitchFamily="34" charset="0"/>
                <a:ea typeface="Calibri" panose="020F0502020204030204" pitchFamily="34" charset="0"/>
              </a:rPr>
              <a:t>This could include not being able to access your lab full time due to capacity issues. </a:t>
            </a:r>
          </a:p>
          <a:p>
            <a:endParaRPr lang="en-IE" dirty="0">
              <a:latin typeface="Calibri" panose="020F0502020204030204" pitchFamily="34" charset="0"/>
              <a:ea typeface="Calibri" panose="020F0502020204030204" pitchFamily="34" charset="0"/>
            </a:endParaRPr>
          </a:p>
          <a:p>
            <a:endParaRPr lang="en-IE" dirty="0">
              <a:latin typeface="Calibri" panose="020F0502020204030204" pitchFamily="34" charset="0"/>
              <a:ea typeface="Calibri" panose="020F0502020204030204" pitchFamily="34" charset="0"/>
            </a:endParaRPr>
          </a:p>
          <a:p>
            <a:r>
              <a:rPr lang="en-IE" dirty="0">
                <a:latin typeface="Calibri" panose="020F0502020204030204" pitchFamily="34" charset="0"/>
                <a:ea typeface="Calibri" panose="020F0502020204030204" pitchFamily="34" charset="0"/>
              </a:rPr>
              <a:t>This statement must be signed by your supervisor before submitting your thesis and will be taken into consideration by your examiners. </a:t>
            </a:r>
          </a:p>
          <a:p>
            <a:endParaRPr lang="en-IE" dirty="0">
              <a:latin typeface="Calibri" panose="020F0502020204030204" pitchFamily="34" charset="0"/>
              <a:ea typeface="Calibri" panose="020F0502020204030204" pitchFamily="34" charset="0"/>
            </a:endParaRPr>
          </a:p>
          <a:p>
            <a:endParaRPr lang="en-IE"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940163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a:extLst>
              <a:ext uri="{FF2B5EF4-FFF2-40B4-BE49-F238E27FC236}">
                <a16:creationId xmlns:a16="http://schemas.microsoft.com/office/drawing/2014/main" id="{B3C6D0B4-B7F0-403E-8C3E-D4320B1A9682}"/>
              </a:ext>
            </a:extLst>
          </p:cNvPr>
          <p:cNvSpPr>
            <a:spLocks noChangeArrowheads="1"/>
          </p:cNvSpPr>
          <p:nvPr/>
        </p:nvSpPr>
        <p:spPr bwMode="auto">
          <a:xfrm>
            <a:off x="3557588" y="250168"/>
            <a:ext cx="1997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ea typeface="ＭＳ Ｐゴシック" pitchFamily="34" charset="-128"/>
              </a:defRPr>
            </a:lvl1pPr>
            <a:lvl2pPr marL="742950" indent="-285750" algn="l" eaLnBrk="0" hangingPunct="0">
              <a:spcBef>
                <a:spcPct val="20000"/>
              </a:spcBef>
              <a:buChar char="–"/>
              <a:defRPr sz="2800">
                <a:solidFill>
                  <a:schemeClr val="tx1"/>
                </a:solidFill>
                <a:latin typeface="Arial" charset="0"/>
                <a:ea typeface="ＭＳ Ｐゴシック" pitchFamily="34" charset="-128"/>
              </a:defRPr>
            </a:lvl2pPr>
            <a:lvl3pPr marL="1143000" indent="-228600" algn="l" eaLnBrk="0" hangingPunct="0">
              <a:spcBef>
                <a:spcPct val="20000"/>
              </a:spcBef>
              <a:buChar char="•"/>
              <a:defRPr sz="2400">
                <a:solidFill>
                  <a:schemeClr val="tx1"/>
                </a:solidFill>
                <a:latin typeface="Arial" charset="0"/>
                <a:ea typeface="ＭＳ Ｐゴシック" pitchFamily="34" charset="-128"/>
              </a:defRPr>
            </a:lvl3pPr>
            <a:lvl4pPr marL="1600200" indent="-228600" algn="l" eaLnBrk="0" hangingPunct="0">
              <a:spcBef>
                <a:spcPct val="20000"/>
              </a:spcBef>
              <a:buChar char="–"/>
              <a:defRPr sz="2000">
                <a:solidFill>
                  <a:schemeClr val="tx1"/>
                </a:solidFill>
                <a:latin typeface="Arial" charset="0"/>
                <a:ea typeface="ＭＳ Ｐゴシック" pitchFamily="34" charset="-128"/>
              </a:defRPr>
            </a:lvl4pPr>
            <a:lvl5pPr marL="2057400" indent="-228600" algn="l"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defRPr/>
            </a:pPr>
            <a:r>
              <a:rPr lang="en-GB" altLang="en-US" sz="2400" u="sng" dirty="0">
                <a:solidFill>
                  <a:schemeClr val="accent3">
                    <a:lumMod val="75000"/>
                  </a:schemeClr>
                </a:solidFill>
                <a:latin typeface="Baskerville Old Face" panose="02020602080505020303" pitchFamily="18" charset="0"/>
              </a:rPr>
              <a:t>Project - Safety</a:t>
            </a:r>
            <a:endParaRPr lang="en-US" altLang="en-US" sz="2400" u="sng" dirty="0">
              <a:solidFill>
                <a:schemeClr val="accent3">
                  <a:lumMod val="75000"/>
                </a:schemeClr>
              </a:solidFill>
              <a:latin typeface="Baskerville Old Face" panose="02020602080505020303" pitchFamily="18" charset="0"/>
            </a:endParaRPr>
          </a:p>
        </p:txBody>
      </p:sp>
      <p:sp>
        <p:nvSpPr>
          <p:cNvPr id="23556" name="Text Box 8"/>
          <p:cNvSpPr txBox="1">
            <a:spLocks noChangeArrowheads="1"/>
          </p:cNvSpPr>
          <p:nvPr/>
        </p:nvSpPr>
        <p:spPr bwMode="auto">
          <a:xfrm>
            <a:off x="975306" y="1243864"/>
            <a:ext cx="7777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GB" altLang="en-US" sz="1600" b="0" dirty="0">
                <a:latin typeface="Arial" panose="020B0604020202020204" pitchFamily="34" charset="0"/>
              </a:rPr>
              <a:t>Standard safety regulations also apply to research laboratories: Lab-coats and safety glasses must be worn; eating and drinking is not allowed in the laboratories. </a:t>
            </a:r>
            <a:endParaRPr lang="en-US" altLang="en-US" sz="1600" dirty="0">
              <a:solidFill>
                <a:srgbClr val="FF2223"/>
              </a:solidFill>
              <a:latin typeface="Arial" panose="020B0604020202020204" pitchFamily="34" charset="0"/>
            </a:endParaRPr>
          </a:p>
        </p:txBody>
      </p:sp>
      <p:sp>
        <p:nvSpPr>
          <p:cNvPr id="23557" name="Text Box 9"/>
          <p:cNvSpPr txBox="1">
            <a:spLocks noChangeArrowheads="1"/>
          </p:cNvSpPr>
          <p:nvPr/>
        </p:nvSpPr>
        <p:spPr bwMode="auto">
          <a:xfrm>
            <a:off x="1036638" y="3016792"/>
            <a:ext cx="75612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GB" altLang="en-US" sz="1600" b="0">
                <a:latin typeface="Arial" panose="020B0604020202020204" pitchFamily="34" charset="0"/>
              </a:rPr>
              <a:t>Project students should get a safety tour by supervisors; familiarise yourself with the locations of fire extinguishers, fire blankets, safety exits, showers  </a:t>
            </a:r>
            <a:endParaRPr lang="en-US" altLang="en-US" sz="1600" b="0">
              <a:latin typeface="Arial" panose="020B0604020202020204" pitchFamily="34" charset="0"/>
            </a:endParaRPr>
          </a:p>
        </p:txBody>
      </p:sp>
      <p:sp>
        <p:nvSpPr>
          <p:cNvPr id="23558" name="Text Box 11"/>
          <p:cNvSpPr txBox="1">
            <a:spLocks noChangeArrowheads="1"/>
          </p:cNvSpPr>
          <p:nvPr/>
        </p:nvSpPr>
        <p:spPr bwMode="auto">
          <a:xfrm>
            <a:off x="1054100" y="3781967"/>
            <a:ext cx="74168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GB" altLang="en-US" sz="1600" b="0" dirty="0">
                <a:latin typeface="Arial" panose="020B0604020202020204" pitchFamily="34" charset="0"/>
              </a:rPr>
              <a:t>Plan your experiments well in advance; familiarise yourself with risks associated with starting materials, products (SDS), instruments etc.  </a:t>
            </a:r>
            <a:endParaRPr lang="en-US" altLang="en-US" sz="1600" b="0" dirty="0">
              <a:latin typeface="Arial" panose="020B0604020202020204" pitchFamily="34" charset="0"/>
            </a:endParaRPr>
          </a:p>
        </p:txBody>
      </p:sp>
      <p:sp>
        <p:nvSpPr>
          <p:cNvPr id="23559" name="Line 13"/>
          <p:cNvSpPr>
            <a:spLocks noChangeShapeType="1"/>
          </p:cNvSpPr>
          <p:nvPr/>
        </p:nvSpPr>
        <p:spPr bwMode="auto">
          <a:xfrm>
            <a:off x="511175" y="3308892"/>
            <a:ext cx="431800" cy="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E"/>
          </a:p>
        </p:txBody>
      </p:sp>
      <p:sp>
        <p:nvSpPr>
          <p:cNvPr id="23560" name="Line 14"/>
          <p:cNvSpPr>
            <a:spLocks noChangeShapeType="1"/>
          </p:cNvSpPr>
          <p:nvPr/>
        </p:nvSpPr>
        <p:spPr bwMode="auto">
          <a:xfrm>
            <a:off x="511175" y="4075655"/>
            <a:ext cx="431800" cy="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E"/>
          </a:p>
        </p:txBody>
      </p:sp>
      <p:sp>
        <p:nvSpPr>
          <p:cNvPr id="23561" name="Line 15"/>
          <p:cNvSpPr>
            <a:spLocks noChangeShapeType="1"/>
          </p:cNvSpPr>
          <p:nvPr/>
        </p:nvSpPr>
        <p:spPr bwMode="auto">
          <a:xfrm>
            <a:off x="478418" y="1535964"/>
            <a:ext cx="431800" cy="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E"/>
          </a:p>
        </p:txBody>
      </p:sp>
      <p:sp>
        <p:nvSpPr>
          <p:cNvPr id="23562" name="Line 16"/>
          <p:cNvSpPr>
            <a:spLocks noChangeShapeType="1"/>
          </p:cNvSpPr>
          <p:nvPr/>
        </p:nvSpPr>
        <p:spPr bwMode="auto">
          <a:xfrm>
            <a:off x="511175" y="4790030"/>
            <a:ext cx="431800" cy="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E"/>
          </a:p>
        </p:txBody>
      </p:sp>
      <p:sp>
        <p:nvSpPr>
          <p:cNvPr id="23563" name="Text Box 17"/>
          <p:cNvSpPr txBox="1">
            <a:spLocks noChangeArrowheads="1"/>
          </p:cNvSpPr>
          <p:nvPr/>
        </p:nvSpPr>
        <p:spPr bwMode="auto">
          <a:xfrm>
            <a:off x="1036638" y="4497930"/>
            <a:ext cx="741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GB" altLang="en-US" sz="1600" b="0">
                <a:latin typeface="Arial" panose="020B0604020202020204" pitchFamily="34" charset="0"/>
              </a:rPr>
              <a:t>Consult with supervisors/advisors to discuss safety aspects before starting the experiments</a:t>
            </a:r>
            <a:r>
              <a:rPr lang="en-GB" altLang="en-US" sz="1600">
                <a:latin typeface="Arial" panose="020B0604020202020204" pitchFamily="34" charset="0"/>
              </a:rPr>
              <a:t>  </a:t>
            </a:r>
            <a:endParaRPr lang="en-US" altLang="en-US" sz="1600">
              <a:latin typeface="Arial" panose="020B0604020202020204" pitchFamily="34" charset="0"/>
            </a:endParaRPr>
          </a:p>
        </p:txBody>
      </p:sp>
      <p:sp>
        <p:nvSpPr>
          <p:cNvPr id="23564" name="Text Box 18"/>
          <p:cNvSpPr txBox="1">
            <a:spLocks noChangeArrowheads="1"/>
          </p:cNvSpPr>
          <p:nvPr/>
        </p:nvSpPr>
        <p:spPr bwMode="auto">
          <a:xfrm>
            <a:off x="1054100" y="5150392"/>
            <a:ext cx="7416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GB" altLang="en-US" sz="1600">
                <a:solidFill>
                  <a:srgbClr val="C00000"/>
                </a:solidFill>
                <a:latin typeface="Arial" panose="020B0604020202020204" pitchFamily="34" charset="0"/>
              </a:rPr>
              <a:t>Overnight experiments need to be signed off by your supervisor</a:t>
            </a:r>
            <a:r>
              <a:rPr lang="en-GB" altLang="en-US" sz="1600" b="0">
                <a:solidFill>
                  <a:srgbClr val="C00000"/>
                </a:solidFill>
                <a:latin typeface="Arial" panose="020B0604020202020204" pitchFamily="34" charset="0"/>
              </a:rPr>
              <a:t>.</a:t>
            </a:r>
            <a:endParaRPr lang="en-US" altLang="en-US" sz="1600" b="0">
              <a:solidFill>
                <a:srgbClr val="C00000"/>
              </a:solidFill>
              <a:latin typeface="Arial" panose="020B0604020202020204" pitchFamily="34" charset="0"/>
            </a:endParaRPr>
          </a:p>
        </p:txBody>
      </p:sp>
      <p:sp>
        <p:nvSpPr>
          <p:cNvPr id="23565" name="Line 19"/>
          <p:cNvSpPr>
            <a:spLocks noChangeShapeType="1"/>
          </p:cNvSpPr>
          <p:nvPr/>
        </p:nvSpPr>
        <p:spPr bwMode="auto">
          <a:xfrm>
            <a:off x="468313" y="5320255"/>
            <a:ext cx="431800" cy="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E"/>
          </a:p>
        </p:txBody>
      </p:sp>
      <p:sp>
        <p:nvSpPr>
          <p:cNvPr id="23566" name="Line 20"/>
          <p:cNvSpPr>
            <a:spLocks noChangeShapeType="1"/>
          </p:cNvSpPr>
          <p:nvPr/>
        </p:nvSpPr>
        <p:spPr bwMode="auto">
          <a:xfrm>
            <a:off x="468313" y="5799680"/>
            <a:ext cx="431800" cy="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E"/>
          </a:p>
        </p:txBody>
      </p:sp>
      <p:sp>
        <p:nvSpPr>
          <p:cNvPr id="23567" name="Text Box 21"/>
          <p:cNvSpPr txBox="1">
            <a:spLocks noChangeArrowheads="1"/>
          </p:cNvSpPr>
          <p:nvPr/>
        </p:nvSpPr>
        <p:spPr bwMode="auto">
          <a:xfrm>
            <a:off x="1004888" y="5629817"/>
            <a:ext cx="7416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GB" altLang="en-US" sz="1600" b="0" dirty="0">
                <a:latin typeface="Arial" panose="020B0604020202020204" pitchFamily="34" charset="0"/>
              </a:rPr>
              <a:t> College Emergency Number</a:t>
            </a:r>
            <a:r>
              <a:rPr lang="en-GB" altLang="en-US" sz="1600" b="0" dirty="0">
                <a:solidFill>
                  <a:srgbClr val="C00000"/>
                </a:solidFill>
                <a:latin typeface="Arial" panose="020B0604020202020204" pitchFamily="34" charset="0"/>
              </a:rPr>
              <a:t>:   </a:t>
            </a:r>
            <a:r>
              <a:rPr lang="en-GB" altLang="en-US" sz="1600" dirty="0">
                <a:solidFill>
                  <a:srgbClr val="C00000"/>
                </a:solidFill>
                <a:latin typeface="Arial" panose="020B0604020202020204" pitchFamily="34" charset="0"/>
              </a:rPr>
              <a:t>Ext. 1999</a:t>
            </a:r>
            <a:endParaRPr lang="en-US" altLang="en-US" sz="1600" dirty="0">
              <a:solidFill>
                <a:srgbClr val="C00000"/>
              </a:solidFill>
              <a:latin typeface="Arial" panose="020B0604020202020204" pitchFamily="34" charset="0"/>
            </a:endParaRPr>
          </a:p>
        </p:txBody>
      </p:sp>
      <p:sp>
        <p:nvSpPr>
          <p:cNvPr id="17" name="Text Box 8"/>
          <p:cNvSpPr txBox="1">
            <a:spLocks noChangeArrowheads="1"/>
          </p:cNvSpPr>
          <p:nvPr/>
        </p:nvSpPr>
        <p:spPr bwMode="auto">
          <a:xfrm>
            <a:off x="1021766" y="1998430"/>
            <a:ext cx="77771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GB" altLang="en-US" sz="1600" b="0" u="sng" dirty="0">
                <a:latin typeface="Arial" panose="020B0604020202020204" pitchFamily="34" charset="0"/>
              </a:rPr>
              <a:t>Extra regulations in place for COVID-19</a:t>
            </a:r>
          </a:p>
          <a:p>
            <a:pPr>
              <a:spcBef>
                <a:spcPct val="0"/>
              </a:spcBef>
              <a:buClrTx/>
              <a:buSzTx/>
              <a:buNone/>
            </a:pPr>
            <a:r>
              <a:rPr lang="en-GB" altLang="en-US" sz="1600" u="sng" dirty="0">
                <a:solidFill>
                  <a:srgbClr val="FF2223"/>
                </a:solidFill>
                <a:latin typeface="Arial" panose="020B0604020202020204" pitchFamily="34" charset="0"/>
              </a:rPr>
              <a:t>Access to research labs will be revoked immediately if you are found to be in breach of safety guidelines!</a:t>
            </a:r>
            <a:endParaRPr lang="en-US" altLang="en-US" sz="1600" u="sng" dirty="0">
              <a:solidFill>
                <a:srgbClr val="FF2223"/>
              </a:solidFill>
              <a:latin typeface="Arial" panose="020B0604020202020204" pitchFamily="34" charset="0"/>
            </a:endParaRPr>
          </a:p>
        </p:txBody>
      </p:sp>
      <p:sp>
        <p:nvSpPr>
          <p:cNvPr id="18" name="Line 15"/>
          <p:cNvSpPr>
            <a:spLocks noChangeShapeType="1"/>
          </p:cNvSpPr>
          <p:nvPr/>
        </p:nvSpPr>
        <p:spPr bwMode="auto">
          <a:xfrm>
            <a:off x="508151" y="2251501"/>
            <a:ext cx="431800" cy="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E"/>
          </a:p>
        </p:txBody>
      </p:sp>
    </p:spTree>
    <p:extLst>
      <p:ext uri="{BB962C8B-B14F-4D97-AF65-F5344CB8AC3E}">
        <p14:creationId xmlns:p14="http://schemas.microsoft.com/office/powerpoint/2010/main" val="1021639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936633" y="321306"/>
            <a:ext cx="6642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IE" altLang="en-US" sz="2400" u="sng" dirty="0">
                <a:solidFill>
                  <a:schemeClr val="accent2"/>
                </a:solidFill>
                <a:latin typeface="Baskerville Old Face" panose="02020602080505020303" pitchFamily="18" charset="0"/>
              </a:rPr>
              <a:t>Capstone Research Project – Structure of the Report</a:t>
            </a:r>
            <a:r>
              <a:rPr lang="en-US" altLang="en-US" sz="1800" u="sng" dirty="0">
                <a:solidFill>
                  <a:schemeClr val="accent2"/>
                </a:solidFill>
                <a:latin typeface="Baskerville Old Face" panose="02020602080505020303" pitchFamily="18" charset="0"/>
              </a:rPr>
              <a:t> </a:t>
            </a:r>
          </a:p>
        </p:txBody>
      </p:sp>
      <p:sp>
        <p:nvSpPr>
          <p:cNvPr id="18435" name="Text Box 8"/>
          <p:cNvSpPr txBox="1">
            <a:spLocks noChangeArrowheads="1"/>
          </p:cNvSpPr>
          <p:nvPr/>
        </p:nvSpPr>
        <p:spPr bwMode="auto">
          <a:xfrm>
            <a:off x="270850" y="984458"/>
            <a:ext cx="8280400" cy="540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GB" altLang="en-US" sz="1500" dirty="0">
                <a:latin typeface="Arial" panose="020B0604020202020204" pitchFamily="34" charset="0"/>
              </a:rPr>
              <a:t>1. Introduction and Objectives of the Project</a:t>
            </a:r>
            <a:r>
              <a:rPr lang="en-GB" altLang="en-US" sz="1500" b="0" dirty="0">
                <a:latin typeface="Arial" panose="020B0604020202020204" pitchFamily="34" charset="0"/>
              </a:rPr>
              <a:t>: Identifies the scientific aims of the project and set this in context with other current and recent work</a:t>
            </a:r>
          </a:p>
          <a:p>
            <a:pPr eaLnBrk="1" hangingPunct="1">
              <a:spcBef>
                <a:spcPct val="0"/>
              </a:spcBef>
              <a:buClrTx/>
              <a:buSzTx/>
              <a:buFontTx/>
              <a:buNone/>
            </a:pPr>
            <a:r>
              <a:rPr lang="en-GB" altLang="en-US" sz="1500" b="0" dirty="0">
                <a:latin typeface="Arial" panose="020B0604020202020204" pitchFamily="34" charset="0"/>
              </a:rPr>
              <a:t> </a:t>
            </a:r>
          </a:p>
          <a:p>
            <a:pPr eaLnBrk="1" hangingPunct="1">
              <a:spcBef>
                <a:spcPct val="0"/>
              </a:spcBef>
              <a:buClrTx/>
              <a:buSzTx/>
              <a:buFontTx/>
              <a:buNone/>
            </a:pPr>
            <a:r>
              <a:rPr lang="en-GB" altLang="en-US" sz="1500" dirty="0">
                <a:latin typeface="Arial" panose="020B0604020202020204" pitchFamily="34" charset="0"/>
              </a:rPr>
              <a:t>2. Results and Discussion:</a:t>
            </a:r>
            <a:r>
              <a:rPr lang="en-GB" altLang="en-US" sz="1500" b="0" dirty="0">
                <a:latin typeface="Arial" panose="020B0604020202020204" pitchFamily="34" charset="0"/>
              </a:rPr>
              <a:t> The experiments conducted, and results are set out and described. Results should be discussed and set in context with the recent literature so that their significance is evident. </a:t>
            </a:r>
            <a:r>
              <a:rPr lang="en-GB" altLang="en-US" sz="1500" b="0" u="sng" dirty="0">
                <a:latin typeface="Arial" panose="020B0604020202020204" pitchFamily="34" charset="0"/>
              </a:rPr>
              <a:t>A clear story should be developed so that the reader is lead through the project, understanding why experiments were performed and the relevance of the results at each stage. </a:t>
            </a:r>
            <a:r>
              <a:rPr lang="en-GB" altLang="en-US" sz="1500" b="0" dirty="0">
                <a:latin typeface="Arial" panose="020B0604020202020204" pitchFamily="34" charset="0"/>
              </a:rPr>
              <a:t>The R&amp;D section should lead on from the introduction, and into the conclusion, building on ideas from the introduction and clearly highlighting key results for the conclusion.</a:t>
            </a:r>
          </a:p>
          <a:p>
            <a:pPr eaLnBrk="1" hangingPunct="1">
              <a:spcBef>
                <a:spcPct val="0"/>
              </a:spcBef>
              <a:buClrTx/>
              <a:buSzTx/>
              <a:buFontTx/>
              <a:buNone/>
            </a:pPr>
            <a:endParaRPr lang="en-GB" altLang="en-US" sz="1500" b="0" dirty="0">
              <a:latin typeface="Arial" panose="020B0604020202020204" pitchFamily="34" charset="0"/>
            </a:endParaRPr>
          </a:p>
          <a:p>
            <a:pPr eaLnBrk="1" hangingPunct="1">
              <a:spcBef>
                <a:spcPct val="0"/>
              </a:spcBef>
              <a:buClrTx/>
              <a:buSzTx/>
              <a:buFontTx/>
              <a:buNone/>
            </a:pPr>
            <a:r>
              <a:rPr lang="en-GB" altLang="en-US" sz="1500" dirty="0">
                <a:latin typeface="Arial" panose="020B0604020202020204" pitchFamily="34" charset="0"/>
              </a:rPr>
              <a:t>3. Experimental Sections/Materials and Methods:</a:t>
            </a:r>
            <a:r>
              <a:rPr lang="en-GB" altLang="en-US" sz="1500" b="0" dirty="0">
                <a:latin typeface="Arial" panose="020B0604020202020204" pitchFamily="34" charset="0"/>
              </a:rPr>
              <a:t> Experimental work should be described so that the experiments and results can be reproduced by other researchers. Appropriate characterisations and analyses need to be provided in order to provide evidence for the claims in the R&amp;D section.</a:t>
            </a:r>
          </a:p>
          <a:p>
            <a:pPr eaLnBrk="1" hangingPunct="1">
              <a:spcBef>
                <a:spcPct val="0"/>
              </a:spcBef>
              <a:buClrTx/>
              <a:buSzTx/>
              <a:buFontTx/>
              <a:buNone/>
            </a:pPr>
            <a:endParaRPr lang="en-GB" altLang="en-US" sz="1500" b="0" dirty="0">
              <a:latin typeface="Arial" panose="020B0604020202020204" pitchFamily="34" charset="0"/>
            </a:endParaRPr>
          </a:p>
          <a:p>
            <a:pPr eaLnBrk="1" hangingPunct="1">
              <a:spcBef>
                <a:spcPct val="0"/>
              </a:spcBef>
              <a:buClrTx/>
              <a:buSzTx/>
              <a:buFontTx/>
              <a:buNone/>
            </a:pPr>
            <a:r>
              <a:rPr lang="en-GB" altLang="en-US" sz="1500" dirty="0">
                <a:latin typeface="Arial" panose="020B0604020202020204" pitchFamily="34" charset="0"/>
              </a:rPr>
              <a:t>3. Conclusions and Future Work:</a:t>
            </a:r>
            <a:r>
              <a:rPr lang="en-GB" altLang="en-US" sz="1500" b="0" dirty="0">
                <a:latin typeface="Arial" panose="020B0604020202020204" pitchFamily="34" charset="0"/>
              </a:rPr>
              <a:t> The conclusions should be fully supported by the results. The conclusions should be discussed and set in the context of current and recent literature. The conclusions should be used to suggest a series of experiments highly likely to lead to further useful results which extend the current study into new and important areas.</a:t>
            </a:r>
            <a:r>
              <a:rPr lang="en-US" altLang="en-US" sz="1500" b="0" dirty="0">
                <a:latin typeface="Arial" panose="020B0604020202020204" pitchFamily="34" charset="0"/>
              </a:rPr>
              <a:t> </a:t>
            </a:r>
            <a:endParaRPr lang="en-GB" altLang="en-US" sz="1500" b="0" dirty="0">
              <a:latin typeface="Arial" panose="020B0604020202020204" pitchFamily="34" charset="0"/>
            </a:endParaRPr>
          </a:p>
          <a:p>
            <a:pPr eaLnBrk="1" hangingPunct="1">
              <a:spcBef>
                <a:spcPct val="0"/>
              </a:spcBef>
              <a:buClrTx/>
              <a:buSzTx/>
              <a:buFontTx/>
              <a:buNone/>
            </a:pPr>
            <a:endParaRPr lang="en-GB" altLang="en-US" sz="1500" b="0" dirty="0">
              <a:latin typeface="Arial" panose="020B0604020202020204" pitchFamily="34" charset="0"/>
            </a:endParaRPr>
          </a:p>
          <a:p>
            <a:pPr eaLnBrk="1" hangingPunct="1">
              <a:spcBef>
                <a:spcPct val="0"/>
              </a:spcBef>
              <a:buClrTx/>
              <a:buSzTx/>
              <a:buFontTx/>
              <a:buNone/>
            </a:pPr>
            <a:r>
              <a:rPr lang="en-GB" altLang="en-US" sz="1500" dirty="0">
                <a:latin typeface="Arial" panose="020B0604020202020204" pitchFamily="34" charset="0"/>
              </a:rPr>
              <a:t>5. References:</a:t>
            </a:r>
            <a:r>
              <a:rPr lang="en-GB" altLang="en-US" sz="1500" b="0" dirty="0">
                <a:latin typeface="Arial" panose="020B0604020202020204" pitchFamily="34" charset="0"/>
              </a:rPr>
              <a:t> related work and underlying concepts should be referenced; the references should obey the format of a recognised scientific journal (format of </a:t>
            </a:r>
            <a:r>
              <a:rPr lang="en-GB" altLang="en-US" sz="1500" b="0" i="1" dirty="0" err="1">
                <a:latin typeface="Arial" panose="020B0604020202020204" pitchFamily="34" charset="0"/>
              </a:rPr>
              <a:t>Angewandte</a:t>
            </a:r>
            <a:r>
              <a:rPr lang="en-GB" altLang="en-US" sz="1500" b="0" i="1" dirty="0">
                <a:latin typeface="Arial" panose="020B0604020202020204" pitchFamily="34" charset="0"/>
              </a:rPr>
              <a:t> </a:t>
            </a:r>
            <a:r>
              <a:rPr lang="en-GB" altLang="en-US" sz="1500" b="0" i="1" dirty="0" err="1">
                <a:latin typeface="Arial" panose="020B0604020202020204" pitchFamily="34" charset="0"/>
              </a:rPr>
              <a:t>Chemie</a:t>
            </a:r>
            <a:r>
              <a:rPr lang="en-GB" altLang="en-US" sz="1500" b="0" dirty="0">
                <a:latin typeface="Arial" panose="020B0604020202020204" pitchFamily="34" charset="0"/>
              </a:rPr>
              <a:t>, </a:t>
            </a:r>
            <a:r>
              <a:rPr lang="en-GB" altLang="en-US" sz="1500" b="0" i="1" dirty="0">
                <a:latin typeface="Arial" panose="020B0604020202020204" pitchFamily="34" charset="0"/>
              </a:rPr>
              <a:t>J. Am. Chem. Soc.</a:t>
            </a:r>
            <a:r>
              <a:rPr lang="en-GB" altLang="en-US" sz="1500" b="0" dirty="0">
                <a:latin typeface="Arial" panose="020B0604020202020204" pitchFamily="34" charset="0"/>
              </a:rPr>
              <a:t>, (</a:t>
            </a:r>
            <a:r>
              <a:rPr lang="en-GB" altLang="en-US" sz="1500" b="0" dirty="0">
                <a:solidFill>
                  <a:srgbClr val="C00000"/>
                </a:solidFill>
                <a:latin typeface="Arial" panose="020B0604020202020204" pitchFamily="34" charset="0"/>
              </a:rPr>
              <a:t>ACS</a:t>
            </a:r>
            <a:r>
              <a:rPr lang="en-GB" altLang="en-US" sz="1500" b="0" dirty="0">
                <a:latin typeface="Arial" panose="020B0604020202020204" pitchFamily="34" charset="0"/>
              </a:rPr>
              <a:t>)  </a:t>
            </a:r>
            <a:r>
              <a:rPr lang="en-GB" altLang="en-US" sz="1500" b="0" i="1" dirty="0">
                <a:latin typeface="Arial" panose="020B0604020202020204" pitchFamily="34" charset="0"/>
              </a:rPr>
              <a:t>Chem. </a:t>
            </a:r>
            <a:r>
              <a:rPr lang="en-GB" altLang="en-US" sz="1500" b="0" i="1" dirty="0" err="1">
                <a:latin typeface="Arial" panose="020B0604020202020204" pitchFamily="34" charset="0"/>
              </a:rPr>
              <a:t>Commun</a:t>
            </a:r>
            <a:r>
              <a:rPr lang="en-GB" altLang="en-US" sz="1500" b="0" dirty="0">
                <a:latin typeface="Arial" panose="020B0604020202020204" pitchFamily="34" charset="0"/>
              </a:rPr>
              <a:t>. (</a:t>
            </a:r>
            <a:r>
              <a:rPr lang="en-GB" altLang="en-US" sz="1500" b="0" dirty="0">
                <a:solidFill>
                  <a:srgbClr val="C00000"/>
                </a:solidFill>
                <a:latin typeface="Arial" panose="020B0604020202020204" pitchFamily="34" charset="0"/>
              </a:rPr>
              <a:t>RSC</a:t>
            </a:r>
            <a:r>
              <a:rPr lang="en-GB" altLang="en-US" sz="1500" b="0" dirty="0">
                <a:latin typeface="Arial" panose="020B0604020202020204" pitchFamily="34" charset="0"/>
              </a:rPr>
              <a:t>)...</a:t>
            </a:r>
          </a:p>
        </p:txBody>
      </p:sp>
    </p:spTree>
    <p:extLst>
      <p:ext uri="{BB962C8B-B14F-4D97-AF65-F5344CB8AC3E}">
        <p14:creationId xmlns:p14="http://schemas.microsoft.com/office/powerpoint/2010/main" val="4291521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fade">
                                      <p:cBhvr>
                                        <p:cTn id="12" dur="500"/>
                                        <p:tgtEl>
                                          <p:spTgt spid="184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fade">
                                      <p:cBhvr>
                                        <p:cTn id="17" dur="500"/>
                                        <p:tgtEl>
                                          <p:spTgt spid="184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8435">
                                            <p:txEl>
                                              <p:pRg st="4" end="4"/>
                                            </p:txEl>
                                          </p:spTgt>
                                        </p:tgtEl>
                                        <p:attrNameLst>
                                          <p:attrName>style.visibility</p:attrName>
                                        </p:attrNameLst>
                                      </p:cBhvr>
                                      <p:to>
                                        <p:strVal val="visible"/>
                                      </p:to>
                                    </p:set>
                                    <p:animEffect transition="in" filter="fade">
                                      <p:cBhvr>
                                        <p:cTn id="22" dur="500"/>
                                        <p:tgtEl>
                                          <p:spTgt spid="1843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8435">
                                            <p:txEl>
                                              <p:pRg st="6" end="6"/>
                                            </p:txEl>
                                          </p:spTgt>
                                        </p:tgtEl>
                                        <p:attrNameLst>
                                          <p:attrName>style.visibility</p:attrName>
                                        </p:attrNameLst>
                                      </p:cBhvr>
                                      <p:to>
                                        <p:strVal val="visible"/>
                                      </p:to>
                                    </p:set>
                                    <p:animEffect transition="in" filter="fade">
                                      <p:cBhvr>
                                        <p:cTn id="27" dur="500"/>
                                        <p:tgtEl>
                                          <p:spTgt spid="18435">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8435">
                                            <p:txEl>
                                              <p:pRg st="8" end="8"/>
                                            </p:txEl>
                                          </p:spTgt>
                                        </p:tgtEl>
                                        <p:attrNameLst>
                                          <p:attrName>style.visibility</p:attrName>
                                        </p:attrNameLst>
                                      </p:cBhvr>
                                      <p:to>
                                        <p:strVal val="visible"/>
                                      </p:to>
                                    </p:set>
                                    <p:animEffect transition="in" filter="fade">
                                      <p:cBhvr>
                                        <p:cTn id="32" dur="500"/>
                                        <p:tgtEl>
                                          <p:spTgt spid="184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2094</TotalTime>
  <Words>3106</Words>
  <Application>Microsoft Office PowerPoint</Application>
  <PresentationFormat>On-screen Show (4:3)</PresentationFormat>
  <Paragraphs>474</Paragraphs>
  <Slides>30</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ArialMT</vt:lpstr>
      <vt:lpstr>Baskerville Old Face</vt:lpstr>
      <vt:lpstr>Calibri</vt:lpstr>
      <vt:lpstr>Calibri Light</vt:lpstr>
      <vt:lpstr>Source Sans Pro</vt:lpstr>
      <vt:lpstr>Symbol</vt:lpstr>
      <vt:lpstr>Verdana</vt:lpstr>
      <vt:lpstr>Wingdings 2</vt:lpstr>
      <vt:lpstr>Office Theme</vt:lpstr>
      <vt:lpstr>Senior Sophistor Year   Capstone Research Project   &amp;   Problems Assignment   2021-22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Valeria Nicolosi</dc:creator>
  <cp:lastModifiedBy>Anne Marie Farrell</cp:lastModifiedBy>
  <cp:revision>39</cp:revision>
  <dcterms:created xsi:type="dcterms:W3CDTF">2020-10-08T15:38:08Z</dcterms:created>
  <dcterms:modified xsi:type="dcterms:W3CDTF">2021-09-23T09:50:25Z</dcterms:modified>
</cp:coreProperties>
</file>